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65" r:id="rId2"/>
    <p:sldId id="364" r:id="rId3"/>
    <p:sldId id="366" r:id="rId4"/>
    <p:sldId id="373" r:id="rId5"/>
    <p:sldId id="375" r:id="rId6"/>
    <p:sldId id="1782" r:id="rId7"/>
    <p:sldId id="369" r:id="rId8"/>
    <p:sldId id="370" r:id="rId9"/>
    <p:sldId id="1781" r:id="rId10"/>
    <p:sldId id="376" r:id="rId11"/>
    <p:sldId id="1780" r:id="rId12"/>
    <p:sldId id="1779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ce Celis" initials="DC" lastIdx="1" clrIdx="0">
    <p:extLst>
      <p:ext uri="{19B8F6BF-5375-455C-9EA6-DF929625EA0E}">
        <p15:presenceInfo xmlns:p15="http://schemas.microsoft.com/office/powerpoint/2012/main" userId="47588ed7e0a770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404040"/>
    <a:srgbClr val="E6E6E6"/>
    <a:srgbClr val="181717"/>
    <a:srgbClr val="B1060F"/>
    <a:srgbClr val="E20000"/>
    <a:srgbClr val="FF0000"/>
    <a:srgbClr val="A0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3076" autoAdjust="0"/>
  </p:normalViewPr>
  <p:slideViewPr>
    <p:cSldViewPr snapToGrid="0">
      <p:cViewPr varScale="1">
        <p:scale>
          <a:sx n="77" d="100"/>
          <a:sy n="77" d="100"/>
        </p:scale>
        <p:origin x="749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C2B8D-4DA9-4ED7-A9D0-E77F9489FC35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61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04B59-8638-4D06-89C4-FD2271AF6AC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E8CE4-817D-4746-A608-0C15A197F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8CE4-817D-4746-A608-0C15A197F1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3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954087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3144293" y="2360295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5286602" y="2347233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7476808" y="2355941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9705974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5227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69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0388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5722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8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5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0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83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086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89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54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446596" y="496730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list</a:t>
            </a:r>
          </a:p>
        </p:txBody>
      </p:sp>
    </p:spTree>
    <p:extLst>
      <p:ext uri="{BB962C8B-B14F-4D97-AF65-F5344CB8AC3E}">
        <p14:creationId xmlns:p14="http://schemas.microsoft.com/office/powerpoint/2010/main" val="382915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1188129" y="2673805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4369479" y="2671084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63101" y="2676527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4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3677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68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shopping.ppthemes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ppthemes.com/" TargetMode="Externa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slidesgrati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ángulo 3">
            <a:extLst>
              <a:ext uri="{FF2B5EF4-FFF2-40B4-BE49-F238E27FC236}">
                <a16:creationId xmlns:a16="http://schemas.microsoft.com/office/drawing/2014/main" id="{CBEB8BDA-7F7C-DF1C-31B7-B0F8A8A9FD79}"/>
              </a:ext>
            </a:extLst>
          </p:cNvPr>
          <p:cNvSpPr/>
          <p:nvPr userDrawn="1"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4">
            <a:extLst>
              <a:ext uri="{FF2B5EF4-FFF2-40B4-BE49-F238E27FC236}">
                <a16:creationId xmlns:a16="http://schemas.microsoft.com/office/drawing/2014/main" id="{A786F43F-FC83-A746-D754-9828885C4196}"/>
              </a:ext>
            </a:extLst>
          </p:cNvPr>
          <p:cNvSpPr txBox="1"/>
          <p:nvPr userDrawn="1"/>
        </p:nvSpPr>
        <p:spPr>
          <a:xfrm>
            <a:off x="1753900" y="-905770"/>
            <a:ext cx="3281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http://shopping.ppthemes.com/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id="{5787CB8A-51CF-8BFC-6F3A-D1A91D624E1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5" name="CuadroTexto 8">
            <a:extLst>
              <a:ext uri="{FF2B5EF4-FFF2-40B4-BE49-F238E27FC236}">
                <a16:creationId xmlns:a16="http://schemas.microsoft.com/office/drawing/2014/main" id="{FC9D0960-F548-30AA-D294-50CAEB233C3C}"/>
              </a:ext>
            </a:extLst>
          </p:cNvPr>
          <p:cNvSpPr txBox="1"/>
          <p:nvPr userDrawn="1"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Imagen 13">
            <a:extLst>
              <a:ext uri="{FF2B5EF4-FFF2-40B4-BE49-F238E27FC236}">
                <a16:creationId xmlns:a16="http://schemas.microsoft.com/office/drawing/2014/main" id="{0D61977F-45A9-CB0B-C9B4-6F36C85D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  <p:sp>
        <p:nvSpPr>
          <p:cNvPr id="8" name="Rectángulo 9">
            <a:extLst>
              <a:ext uri="{FF2B5EF4-FFF2-40B4-BE49-F238E27FC236}">
                <a16:creationId xmlns:a16="http://schemas.microsoft.com/office/drawing/2014/main" id="{310C3F75-17A0-BD80-EA8E-C1ACACD72FB4}"/>
              </a:ext>
            </a:extLst>
          </p:cNvPr>
          <p:cNvSpPr/>
          <p:nvPr userDrawn="1"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14">
            <a:extLst>
              <a:ext uri="{FF2B5EF4-FFF2-40B4-BE49-F238E27FC236}">
                <a16:creationId xmlns:a16="http://schemas.microsoft.com/office/drawing/2014/main" id="{6EDAFAB7-F89D-55CB-270E-C349B7176D03}"/>
              </a:ext>
            </a:extLst>
          </p:cNvPr>
          <p:cNvSpPr txBox="1"/>
          <p:nvPr userDrawn="1"/>
        </p:nvSpPr>
        <p:spPr>
          <a:xfrm>
            <a:off x="1753900" y="-905770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http://pptbundle.com/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F479023C-A2F8-96C4-327B-D3BE2FB7800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11" name="CuadroTexto 16">
            <a:extLst>
              <a:ext uri="{FF2B5EF4-FFF2-40B4-BE49-F238E27FC236}">
                <a16:creationId xmlns:a16="http://schemas.microsoft.com/office/drawing/2014/main" id="{86377D63-6037-FC02-685C-3264A961500E}"/>
              </a:ext>
            </a:extLst>
          </p:cNvPr>
          <p:cNvSpPr txBox="1"/>
          <p:nvPr userDrawn="1"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2" name="Imagen 17">
            <a:extLst>
              <a:ext uri="{FF2B5EF4-FFF2-40B4-BE49-F238E27FC236}">
                <a16:creationId xmlns:a16="http://schemas.microsoft.com/office/drawing/2014/main" id="{9B0BD667-188C-CC0E-9162-83C91FBC6E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5" r:id="rId5"/>
    <p:sldLayoutId id="2147483660" r:id="rId6"/>
    <p:sldLayoutId id="2147483657" r:id="rId7"/>
    <p:sldLayoutId id="2147483661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2635"/>
            <a:ext cx="12192000" cy="8517835"/>
          </a:xfrm>
          <a:prstGeom prst="rect">
            <a:avLst/>
          </a:prstGeom>
        </p:spPr>
      </p:pic>
      <p:pic>
        <p:nvPicPr>
          <p:cNvPr id="6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7140"/>
      </p:ext>
    </p:extLst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3371787" y="368815"/>
            <a:ext cx="1284759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7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4184587" y="368815"/>
            <a:ext cx="1284759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9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5022787" y="368815"/>
            <a:ext cx="1284759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446596" y="496730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list</a:t>
            </a:r>
          </a:p>
        </p:txBody>
      </p:sp>
      <p:grpSp>
        <p:nvGrpSpPr>
          <p:cNvPr id="44" name="Grupo 43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5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riángulo isósceles 45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8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9" name="Elipse 48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50" name="Rectángulo redondeado 49"/>
          <p:cNvSpPr/>
          <p:nvPr/>
        </p:nvSpPr>
        <p:spPr>
          <a:xfrm>
            <a:off x="1739211" y="4392043"/>
            <a:ext cx="1331649" cy="26305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    </a:t>
            </a:r>
            <a:endParaRPr lang="en-US" sz="20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Freeform 7"/>
          <p:cNvSpPr>
            <a:spLocks/>
          </p:cNvSpPr>
          <p:nvPr/>
        </p:nvSpPr>
        <p:spPr bwMode="auto">
          <a:xfrm>
            <a:off x="1870711" y="4430423"/>
            <a:ext cx="143302" cy="198957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CuadroTexto 51"/>
          <p:cNvSpPr txBox="1"/>
          <p:nvPr/>
        </p:nvSpPr>
        <p:spPr>
          <a:xfrm>
            <a:off x="1988184" y="4403792"/>
            <a:ext cx="1136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See More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0BC85-87C4-BA1A-A64D-B7059CCF1534}"/>
              </a:ext>
            </a:extLst>
          </p:cNvPr>
          <p:cNvSpPr/>
          <p:nvPr/>
        </p:nvSpPr>
        <p:spPr>
          <a:xfrm>
            <a:off x="0" y="-1202635"/>
            <a:ext cx="12192000" cy="1291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A2FD8A5-DB78-5624-8940-78E905A5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" y="-94429"/>
            <a:ext cx="9899342" cy="6410325"/>
          </a:xfrm>
          <a:prstGeom prst="rect">
            <a:avLst/>
          </a:prstGeom>
        </p:spPr>
      </p:pic>
      <p:sp>
        <p:nvSpPr>
          <p:cNvPr id="40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16200000" flipH="1">
            <a:off x="2735352" y="-2598642"/>
            <a:ext cx="672129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80310D-0BB1-ED3C-B4C3-F2C0E9033BA5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" b="54"/>
          <a:stretch/>
        </p:blipFill>
        <p:spPr bwMode="auto">
          <a:xfrm>
            <a:off x="6706879" y="3011009"/>
            <a:ext cx="2284412" cy="18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F4B0122-04DD-1599-4B9D-A1980B78E2AD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r="9954"/>
          <a:stretch>
            <a:fillRect/>
          </a:stretch>
        </p:blipFill>
        <p:spPr bwMode="auto">
          <a:xfrm>
            <a:off x="9330649" y="2252521"/>
            <a:ext cx="2286000" cy="16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8D61631-064D-070A-06C1-B62B2029462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" r="3015"/>
          <a:stretch>
            <a:fillRect/>
          </a:stretch>
        </p:blipFill>
        <p:spPr bwMode="auto">
          <a:xfrm>
            <a:off x="9291424" y="4216925"/>
            <a:ext cx="2286000" cy="176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7770660" y="790083"/>
            <a:ext cx="7691978" cy="12456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RESULTS AND </a:t>
            </a:r>
          </a:p>
          <a:p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VISUALISATION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3114AC50-7854-73DF-0231-4B2C5362CD25}"/>
              </a:ext>
            </a:extLst>
          </p:cNvPr>
          <p:cNvSpPr txBox="1"/>
          <p:nvPr/>
        </p:nvSpPr>
        <p:spPr>
          <a:xfrm>
            <a:off x="3849757" y="-91163"/>
            <a:ext cx="10627971" cy="11331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CC0000"/>
                </a:solidFill>
                <a:latin typeface="Helvetica" pitchFamily="34" charset="0"/>
                <a:cs typeface="Helvetica" pitchFamily="34" charset="0"/>
              </a:rPr>
              <a:t> DATASET ANALYZATION</a:t>
            </a:r>
          </a:p>
        </p:txBody>
      </p:sp>
    </p:spTree>
    <p:extLst>
      <p:ext uri="{BB962C8B-B14F-4D97-AF65-F5344CB8AC3E}">
        <p14:creationId xmlns:p14="http://schemas.microsoft.com/office/powerpoint/2010/main" val="12831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5809-0A2E-BB44-6FC5-CE3FE0BF2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3788EE6F-93B8-4E42-5F23-DFAE33AEB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6" y="5943600"/>
            <a:ext cx="11556566" cy="773112"/>
          </a:xfrm>
          <a:prstGeom prst="rect">
            <a:avLst/>
          </a:prstGeom>
          <a:solidFill>
            <a:srgbClr val="23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E4FFA5D-DEC1-CA3B-D9CE-C99EB50D515F}"/>
              </a:ext>
            </a:extLst>
          </p:cNvPr>
          <p:cNvSpPr>
            <a:spLocks/>
          </p:cNvSpPr>
          <p:nvPr/>
        </p:nvSpPr>
        <p:spPr bwMode="auto">
          <a:xfrm>
            <a:off x="420464" y="6140525"/>
            <a:ext cx="238862" cy="350088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B9EBEB1-07A3-F029-6DA8-88E7E55C9C8E}"/>
              </a:ext>
            </a:extLst>
          </p:cNvPr>
          <p:cNvSpPr>
            <a:spLocks/>
          </p:cNvSpPr>
          <p:nvPr/>
        </p:nvSpPr>
        <p:spPr bwMode="auto">
          <a:xfrm>
            <a:off x="898189" y="6140525"/>
            <a:ext cx="240686" cy="350088"/>
          </a:xfrm>
          <a:custGeom>
            <a:avLst/>
            <a:gdLst>
              <a:gd name="T0" fmla="*/ 132 w 132"/>
              <a:gd name="T1" fmla="*/ 0 h 192"/>
              <a:gd name="T2" fmla="*/ 0 w 132"/>
              <a:gd name="T3" fmla="*/ 96 h 192"/>
              <a:gd name="T4" fmla="*/ 132 w 132"/>
              <a:gd name="T5" fmla="*/ 192 h 192"/>
              <a:gd name="T6" fmla="*/ 132 w 132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192">
                <a:moveTo>
                  <a:pt x="132" y="0"/>
                </a:moveTo>
                <a:lnTo>
                  <a:pt x="0" y="96"/>
                </a:lnTo>
                <a:lnTo>
                  <a:pt x="132" y="192"/>
                </a:lnTo>
                <a:lnTo>
                  <a:pt x="1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FA3657C-E701-E025-3F8B-06E45203D162}"/>
              </a:ext>
            </a:extLst>
          </p:cNvPr>
          <p:cNvSpPr>
            <a:spLocks/>
          </p:cNvSpPr>
          <p:nvPr/>
        </p:nvSpPr>
        <p:spPr bwMode="auto">
          <a:xfrm>
            <a:off x="1374090" y="6147818"/>
            <a:ext cx="238862" cy="351912"/>
          </a:xfrm>
          <a:custGeom>
            <a:avLst/>
            <a:gdLst>
              <a:gd name="T0" fmla="*/ 0 w 131"/>
              <a:gd name="T1" fmla="*/ 0 h 193"/>
              <a:gd name="T2" fmla="*/ 131 w 131"/>
              <a:gd name="T3" fmla="*/ 96 h 193"/>
              <a:gd name="T4" fmla="*/ 0 w 131"/>
              <a:gd name="T5" fmla="*/ 193 h 193"/>
              <a:gd name="T6" fmla="*/ 0 w 131"/>
              <a:gd name="T7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3">
                <a:moveTo>
                  <a:pt x="0" y="0"/>
                </a:moveTo>
                <a:lnTo>
                  <a:pt x="131" y="96"/>
                </a:lnTo>
                <a:lnTo>
                  <a:pt x="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F7727E83-05A5-5DDE-4BDD-4794FD295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81" y="6147818"/>
            <a:ext cx="43761" cy="34279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BCBECC15-25EA-DF4C-E449-EA6E26D24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53" y="6153288"/>
            <a:ext cx="43761" cy="3409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BA95DDFB-8F72-CDE5-72E8-D38A8DEBB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9368" y="6240811"/>
            <a:ext cx="6901483" cy="160457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F4F14968-13F9-9C5B-5E39-F94974429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545" y="6240811"/>
            <a:ext cx="6952538" cy="185984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02737F0-2906-EBB5-0841-F277E72BD222}"/>
              </a:ext>
            </a:extLst>
          </p:cNvPr>
          <p:cNvSpPr>
            <a:spLocks/>
          </p:cNvSpPr>
          <p:nvPr/>
        </p:nvSpPr>
        <p:spPr bwMode="auto">
          <a:xfrm>
            <a:off x="17679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1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1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5A0EB69-1A90-044C-4585-30E327A015CD}"/>
              </a:ext>
            </a:extLst>
          </p:cNvPr>
          <p:cNvSpPr>
            <a:spLocks/>
          </p:cNvSpPr>
          <p:nvPr/>
        </p:nvSpPr>
        <p:spPr bwMode="auto">
          <a:xfrm>
            <a:off x="1853638" y="6260868"/>
            <a:ext cx="74758" cy="123990"/>
          </a:xfrm>
          <a:custGeom>
            <a:avLst/>
            <a:gdLst>
              <a:gd name="T0" fmla="*/ 45 w 47"/>
              <a:gd name="T1" fmla="*/ 9 h 77"/>
              <a:gd name="T2" fmla="*/ 16 w 47"/>
              <a:gd name="T3" fmla="*/ 9 h 77"/>
              <a:gd name="T4" fmla="*/ 14 w 47"/>
              <a:gd name="T5" fmla="*/ 28 h 77"/>
              <a:gd name="T6" fmla="*/ 20 w 47"/>
              <a:gd name="T7" fmla="*/ 28 h 77"/>
              <a:gd name="T8" fmla="*/ 36 w 47"/>
              <a:gd name="T9" fmla="*/ 32 h 77"/>
              <a:gd name="T10" fmla="*/ 47 w 47"/>
              <a:gd name="T11" fmla="*/ 51 h 77"/>
              <a:gd name="T12" fmla="*/ 19 w 47"/>
              <a:gd name="T13" fmla="*/ 77 h 77"/>
              <a:gd name="T14" fmla="*/ 0 w 47"/>
              <a:gd name="T15" fmla="*/ 72 h 77"/>
              <a:gd name="T16" fmla="*/ 2 w 47"/>
              <a:gd name="T17" fmla="*/ 64 h 77"/>
              <a:gd name="T18" fmla="*/ 19 w 47"/>
              <a:gd name="T19" fmla="*/ 69 h 77"/>
              <a:gd name="T20" fmla="*/ 36 w 47"/>
              <a:gd name="T21" fmla="*/ 52 h 77"/>
              <a:gd name="T22" fmla="*/ 15 w 47"/>
              <a:gd name="T23" fmla="*/ 36 h 77"/>
              <a:gd name="T24" fmla="*/ 4 w 47"/>
              <a:gd name="T25" fmla="*/ 36 h 77"/>
              <a:gd name="T26" fmla="*/ 9 w 47"/>
              <a:gd name="T27" fmla="*/ 0 h 77"/>
              <a:gd name="T28" fmla="*/ 45 w 47"/>
              <a:gd name="T29" fmla="*/ 0 h 77"/>
              <a:gd name="T30" fmla="*/ 45 w 47"/>
              <a:gd name="T31" fmla="*/ 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" h="77">
                <a:moveTo>
                  <a:pt x="45" y="9"/>
                </a:moveTo>
                <a:cubicBezTo>
                  <a:pt x="16" y="9"/>
                  <a:pt x="16" y="9"/>
                  <a:pt x="16" y="9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8"/>
                  <a:pt x="17" y="28"/>
                  <a:pt x="20" y="28"/>
                </a:cubicBezTo>
                <a:cubicBezTo>
                  <a:pt x="26" y="28"/>
                  <a:pt x="31" y="29"/>
                  <a:pt x="36" y="32"/>
                </a:cubicBezTo>
                <a:cubicBezTo>
                  <a:pt x="42" y="35"/>
                  <a:pt x="47" y="42"/>
                  <a:pt x="47" y="51"/>
                </a:cubicBezTo>
                <a:cubicBezTo>
                  <a:pt x="47" y="66"/>
                  <a:pt x="35" y="77"/>
                  <a:pt x="19" y="77"/>
                </a:cubicBezTo>
                <a:cubicBezTo>
                  <a:pt x="10" y="77"/>
                  <a:pt x="3" y="75"/>
                  <a:pt x="0" y="72"/>
                </a:cubicBezTo>
                <a:cubicBezTo>
                  <a:pt x="2" y="64"/>
                  <a:pt x="2" y="64"/>
                  <a:pt x="2" y="64"/>
                </a:cubicBezTo>
                <a:cubicBezTo>
                  <a:pt x="6" y="66"/>
                  <a:pt x="12" y="69"/>
                  <a:pt x="19" y="69"/>
                </a:cubicBezTo>
                <a:cubicBezTo>
                  <a:pt x="28" y="69"/>
                  <a:pt x="36" y="62"/>
                  <a:pt x="36" y="52"/>
                </a:cubicBezTo>
                <a:cubicBezTo>
                  <a:pt x="36" y="43"/>
                  <a:pt x="30" y="36"/>
                  <a:pt x="15" y="36"/>
                </a:cubicBezTo>
                <a:cubicBezTo>
                  <a:pt x="10" y="36"/>
                  <a:pt x="7" y="36"/>
                  <a:pt x="4" y="36"/>
                </a:cubicBezTo>
                <a:cubicBezTo>
                  <a:pt x="9" y="0"/>
                  <a:pt x="9" y="0"/>
                  <a:pt x="9" y="0"/>
                </a:cubicBezTo>
                <a:cubicBezTo>
                  <a:pt x="45" y="0"/>
                  <a:pt x="45" y="0"/>
                  <a:pt x="45" y="0"/>
                </a:cubicBezTo>
                <a:lnTo>
                  <a:pt x="4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983F425-B483-407D-5ACB-4E33B46EF1B2}"/>
              </a:ext>
            </a:extLst>
          </p:cNvPr>
          <p:cNvSpPr>
            <a:spLocks noEditPoints="1"/>
          </p:cNvSpPr>
          <p:nvPr/>
        </p:nvSpPr>
        <p:spPr bwMode="auto">
          <a:xfrm>
            <a:off x="1952101" y="6293688"/>
            <a:ext cx="20057" cy="91169"/>
          </a:xfrm>
          <a:custGeom>
            <a:avLst/>
            <a:gdLst>
              <a:gd name="T0" fmla="*/ 0 w 13"/>
              <a:gd name="T1" fmla="*/ 8 h 56"/>
              <a:gd name="T2" fmla="*/ 7 w 13"/>
              <a:gd name="T3" fmla="*/ 0 h 56"/>
              <a:gd name="T4" fmla="*/ 13 w 13"/>
              <a:gd name="T5" fmla="*/ 8 h 56"/>
              <a:gd name="T6" fmla="*/ 7 w 13"/>
              <a:gd name="T7" fmla="*/ 15 h 56"/>
              <a:gd name="T8" fmla="*/ 0 w 13"/>
              <a:gd name="T9" fmla="*/ 8 h 56"/>
              <a:gd name="T10" fmla="*/ 0 w 13"/>
              <a:gd name="T11" fmla="*/ 49 h 56"/>
              <a:gd name="T12" fmla="*/ 7 w 13"/>
              <a:gd name="T13" fmla="*/ 41 h 56"/>
              <a:gd name="T14" fmla="*/ 13 w 13"/>
              <a:gd name="T15" fmla="*/ 49 h 56"/>
              <a:gd name="T16" fmla="*/ 7 w 13"/>
              <a:gd name="T17" fmla="*/ 56 h 56"/>
              <a:gd name="T18" fmla="*/ 0 w 13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3" y="3"/>
                  <a:pt x="13" y="8"/>
                </a:cubicBezTo>
                <a:cubicBezTo>
                  <a:pt x="13" y="12"/>
                  <a:pt x="11" y="15"/>
                  <a:pt x="7" y="15"/>
                </a:cubicBezTo>
                <a:cubicBezTo>
                  <a:pt x="2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3" y="44"/>
                  <a:pt x="13" y="49"/>
                </a:cubicBezTo>
                <a:cubicBezTo>
                  <a:pt x="13" y="53"/>
                  <a:pt x="11" y="56"/>
                  <a:pt x="7" y="56"/>
                </a:cubicBezTo>
                <a:cubicBezTo>
                  <a:pt x="2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04ECFC60-ED18-EA7B-6BD4-39000BE3B432}"/>
              </a:ext>
            </a:extLst>
          </p:cNvPr>
          <p:cNvSpPr>
            <a:spLocks/>
          </p:cNvSpPr>
          <p:nvPr/>
        </p:nvSpPr>
        <p:spPr bwMode="auto">
          <a:xfrm>
            <a:off x="1988568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3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3" y="28"/>
                  <a:pt x="33" y="19"/>
                </a:cubicBezTo>
                <a:cubicBezTo>
                  <a:pt x="33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7B674F4-CBEE-69F3-9A34-82F02E237032}"/>
              </a:ext>
            </a:extLst>
          </p:cNvPr>
          <p:cNvSpPr>
            <a:spLocks noEditPoints="1"/>
          </p:cNvSpPr>
          <p:nvPr/>
        </p:nvSpPr>
        <p:spPr bwMode="auto">
          <a:xfrm>
            <a:off x="2083384" y="6259044"/>
            <a:ext cx="83875" cy="125813"/>
          </a:xfrm>
          <a:custGeom>
            <a:avLst/>
            <a:gdLst>
              <a:gd name="T0" fmla="*/ 52 w 52"/>
              <a:gd name="T1" fmla="*/ 38 h 78"/>
              <a:gd name="T2" fmla="*/ 25 w 52"/>
              <a:gd name="T3" fmla="*/ 78 h 78"/>
              <a:gd name="T4" fmla="*/ 0 w 52"/>
              <a:gd name="T5" fmla="*/ 39 h 78"/>
              <a:gd name="T6" fmla="*/ 27 w 52"/>
              <a:gd name="T7" fmla="*/ 0 h 78"/>
              <a:gd name="T8" fmla="*/ 52 w 52"/>
              <a:gd name="T9" fmla="*/ 38 h 78"/>
              <a:gd name="T10" fmla="*/ 11 w 52"/>
              <a:gd name="T11" fmla="*/ 39 h 78"/>
              <a:gd name="T12" fmla="*/ 26 w 52"/>
              <a:gd name="T13" fmla="*/ 70 h 78"/>
              <a:gd name="T14" fmla="*/ 42 w 52"/>
              <a:gd name="T15" fmla="*/ 39 h 78"/>
              <a:gd name="T16" fmla="*/ 26 w 52"/>
              <a:gd name="T17" fmla="*/ 8 h 78"/>
              <a:gd name="T18" fmla="*/ 11 w 52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" h="78">
                <a:moveTo>
                  <a:pt x="52" y="38"/>
                </a:moveTo>
                <a:cubicBezTo>
                  <a:pt x="52" y="64"/>
                  <a:pt x="42" y="78"/>
                  <a:pt x="25" y="78"/>
                </a:cubicBezTo>
                <a:cubicBezTo>
                  <a:pt x="11" y="78"/>
                  <a:pt x="1" y="64"/>
                  <a:pt x="0" y="39"/>
                </a:cubicBezTo>
                <a:cubicBezTo>
                  <a:pt x="0" y="14"/>
                  <a:pt x="11" y="0"/>
                  <a:pt x="27" y="0"/>
                </a:cubicBezTo>
                <a:cubicBezTo>
                  <a:pt x="43" y="0"/>
                  <a:pt x="52" y="14"/>
                  <a:pt x="52" y="38"/>
                </a:cubicBezTo>
                <a:close/>
                <a:moveTo>
                  <a:pt x="11" y="39"/>
                </a:moveTo>
                <a:cubicBezTo>
                  <a:pt x="11" y="59"/>
                  <a:pt x="17" y="70"/>
                  <a:pt x="26" y="70"/>
                </a:cubicBezTo>
                <a:cubicBezTo>
                  <a:pt x="37" y="70"/>
                  <a:pt x="42" y="58"/>
                  <a:pt x="42" y="39"/>
                </a:cubicBezTo>
                <a:cubicBezTo>
                  <a:pt x="42" y="20"/>
                  <a:pt x="37" y="8"/>
                  <a:pt x="26" y="8"/>
                </a:cubicBezTo>
                <a:cubicBezTo>
                  <a:pt x="17" y="8"/>
                  <a:pt x="11" y="19"/>
                  <a:pt x="11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CFB8507-FC00-47B7-6480-EC0B2F081239}"/>
              </a:ext>
            </a:extLst>
          </p:cNvPr>
          <p:cNvSpPr>
            <a:spLocks/>
          </p:cNvSpPr>
          <p:nvPr/>
        </p:nvSpPr>
        <p:spPr bwMode="auto">
          <a:xfrm>
            <a:off x="9272961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4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4" y="28"/>
                  <a:pt x="34" y="19"/>
                </a:cubicBezTo>
                <a:cubicBezTo>
                  <a:pt x="34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3E54CDE1-B94F-777E-E8DA-5E7DF7FC1331}"/>
              </a:ext>
            </a:extLst>
          </p:cNvPr>
          <p:cNvSpPr>
            <a:spLocks/>
          </p:cNvSpPr>
          <p:nvPr/>
        </p:nvSpPr>
        <p:spPr bwMode="auto">
          <a:xfrm>
            <a:off x="93805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2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2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68F1BE1-7422-141C-F94C-09AB375CCE37}"/>
              </a:ext>
            </a:extLst>
          </p:cNvPr>
          <p:cNvSpPr>
            <a:spLocks noEditPoints="1"/>
          </p:cNvSpPr>
          <p:nvPr/>
        </p:nvSpPr>
        <p:spPr bwMode="auto">
          <a:xfrm>
            <a:off x="9468062" y="6293688"/>
            <a:ext cx="21881" cy="91169"/>
          </a:xfrm>
          <a:custGeom>
            <a:avLst/>
            <a:gdLst>
              <a:gd name="T0" fmla="*/ 0 w 14"/>
              <a:gd name="T1" fmla="*/ 8 h 56"/>
              <a:gd name="T2" fmla="*/ 7 w 14"/>
              <a:gd name="T3" fmla="*/ 0 h 56"/>
              <a:gd name="T4" fmla="*/ 14 w 14"/>
              <a:gd name="T5" fmla="*/ 8 h 56"/>
              <a:gd name="T6" fmla="*/ 7 w 14"/>
              <a:gd name="T7" fmla="*/ 15 h 56"/>
              <a:gd name="T8" fmla="*/ 0 w 14"/>
              <a:gd name="T9" fmla="*/ 8 h 56"/>
              <a:gd name="T10" fmla="*/ 0 w 14"/>
              <a:gd name="T11" fmla="*/ 49 h 56"/>
              <a:gd name="T12" fmla="*/ 7 w 14"/>
              <a:gd name="T13" fmla="*/ 41 h 56"/>
              <a:gd name="T14" fmla="*/ 14 w 14"/>
              <a:gd name="T15" fmla="*/ 49 h 56"/>
              <a:gd name="T16" fmla="*/ 7 w 14"/>
              <a:gd name="T17" fmla="*/ 56 h 56"/>
              <a:gd name="T18" fmla="*/ 0 w 14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8"/>
                </a:cubicBezTo>
                <a:cubicBezTo>
                  <a:pt x="14" y="12"/>
                  <a:pt x="11" y="15"/>
                  <a:pt x="7" y="15"/>
                </a:cubicBezTo>
                <a:cubicBezTo>
                  <a:pt x="3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4" y="44"/>
                  <a:pt x="14" y="49"/>
                </a:cubicBezTo>
                <a:cubicBezTo>
                  <a:pt x="14" y="53"/>
                  <a:pt x="11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CD80E6CE-CDE3-4C8F-231F-706528C526B8}"/>
              </a:ext>
            </a:extLst>
          </p:cNvPr>
          <p:cNvSpPr>
            <a:spLocks noEditPoints="1"/>
          </p:cNvSpPr>
          <p:nvPr/>
        </p:nvSpPr>
        <p:spPr bwMode="auto">
          <a:xfrm>
            <a:off x="9502707" y="6259044"/>
            <a:ext cx="83875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6 w 51"/>
              <a:gd name="T13" fmla="*/ 70 h 78"/>
              <a:gd name="T14" fmla="*/ 41 w 51"/>
              <a:gd name="T15" fmla="*/ 39 h 78"/>
              <a:gd name="T16" fmla="*/ 26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6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6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B992FF0-6850-D470-4AE6-0846FE78D235}"/>
              </a:ext>
            </a:extLst>
          </p:cNvPr>
          <p:cNvSpPr>
            <a:spLocks noEditPoints="1"/>
          </p:cNvSpPr>
          <p:nvPr/>
        </p:nvSpPr>
        <p:spPr bwMode="auto">
          <a:xfrm>
            <a:off x="9601169" y="6259044"/>
            <a:ext cx="82052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5 w 51"/>
              <a:gd name="T13" fmla="*/ 70 h 78"/>
              <a:gd name="T14" fmla="*/ 41 w 51"/>
              <a:gd name="T15" fmla="*/ 39 h 78"/>
              <a:gd name="T16" fmla="*/ 25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5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5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1217E06B-38FB-692F-F467-8D3755B89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535" y="6229870"/>
            <a:ext cx="87522" cy="20421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25938628-7B2D-78C9-E89A-5AEEBAA40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7445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2BDC0149-6B00-822B-AB5A-06A46DC5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1434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91E1A887-045B-4568-5157-5CFEA7C29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9071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29ABA847-0146-2CEC-C47B-F166B5C1B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3060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D1E108BB-4898-5E9B-D42E-A051C0F93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8873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16F8C44A-A9D7-1CA9-CEE4-AC03EF86096B}"/>
              </a:ext>
            </a:extLst>
          </p:cNvPr>
          <p:cNvSpPr>
            <a:spLocks/>
          </p:cNvSpPr>
          <p:nvPr/>
        </p:nvSpPr>
        <p:spPr bwMode="auto">
          <a:xfrm>
            <a:off x="10253938" y="6160582"/>
            <a:ext cx="175044" cy="348265"/>
          </a:xfrm>
          <a:custGeom>
            <a:avLst/>
            <a:gdLst>
              <a:gd name="T0" fmla="*/ 96 w 96"/>
              <a:gd name="T1" fmla="*/ 191 h 191"/>
              <a:gd name="T2" fmla="*/ 0 w 96"/>
              <a:gd name="T3" fmla="*/ 150 h 191"/>
              <a:gd name="T4" fmla="*/ 0 w 96"/>
              <a:gd name="T5" fmla="*/ 38 h 191"/>
              <a:gd name="T6" fmla="*/ 96 w 96"/>
              <a:gd name="T7" fmla="*/ 0 h 191"/>
              <a:gd name="T8" fmla="*/ 96 w 96"/>
              <a:gd name="T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191">
                <a:moveTo>
                  <a:pt x="96" y="191"/>
                </a:moveTo>
                <a:lnTo>
                  <a:pt x="0" y="150"/>
                </a:lnTo>
                <a:lnTo>
                  <a:pt x="0" y="38"/>
                </a:lnTo>
                <a:lnTo>
                  <a:pt x="96" y="0"/>
                </a:lnTo>
                <a:lnTo>
                  <a:pt x="96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8A783B42-FCEB-CFF6-F4EE-22DD571BF320}"/>
              </a:ext>
            </a:extLst>
          </p:cNvPr>
          <p:cNvSpPr>
            <a:spLocks/>
          </p:cNvSpPr>
          <p:nvPr/>
        </p:nvSpPr>
        <p:spPr bwMode="auto">
          <a:xfrm>
            <a:off x="11280500" y="6167875"/>
            <a:ext cx="145870" cy="147694"/>
          </a:xfrm>
          <a:custGeom>
            <a:avLst/>
            <a:gdLst>
              <a:gd name="T0" fmla="*/ 33 w 80"/>
              <a:gd name="T1" fmla="*/ 81 h 81"/>
              <a:gd name="T2" fmla="*/ 0 w 80"/>
              <a:gd name="T3" fmla="*/ 81 h 81"/>
              <a:gd name="T4" fmla="*/ 0 w 80"/>
              <a:gd name="T5" fmla="*/ 0 h 81"/>
              <a:gd name="T6" fmla="*/ 80 w 80"/>
              <a:gd name="T7" fmla="*/ 0 h 81"/>
              <a:gd name="T8" fmla="*/ 80 w 80"/>
              <a:gd name="T9" fmla="*/ 35 h 81"/>
              <a:gd name="T10" fmla="*/ 33 w 80"/>
              <a:gd name="T11" fmla="*/ 35 h 81"/>
              <a:gd name="T12" fmla="*/ 33 w 80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81">
                <a:moveTo>
                  <a:pt x="33" y="81"/>
                </a:moveTo>
                <a:lnTo>
                  <a:pt x="0" y="81"/>
                </a:lnTo>
                <a:lnTo>
                  <a:pt x="0" y="0"/>
                </a:lnTo>
                <a:lnTo>
                  <a:pt x="80" y="0"/>
                </a:lnTo>
                <a:lnTo>
                  <a:pt x="80" y="35"/>
                </a:lnTo>
                <a:lnTo>
                  <a:pt x="33" y="35"/>
                </a:lnTo>
                <a:lnTo>
                  <a:pt x="33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55DD8163-6A4F-F472-81AC-17C42B4B688A}"/>
              </a:ext>
            </a:extLst>
          </p:cNvPr>
          <p:cNvSpPr>
            <a:spLocks/>
          </p:cNvSpPr>
          <p:nvPr/>
        </p:nvSpPr>
        <p:spPr bwMode="auto">
          <a:xfrm>
            <a:off x="11473778" y="6167875"/>
            <a:ext cx="149517" cy="147694"/>
          </a:xfrm>
          <a:custGeom>
            <a:avLst/>
            <a:gdLst>
              <a:gd name="T0" fmla="*/ 82 w 82"/>
              <a:gd name="T1" fmla="*/ 81 h 81"/>
              <a:gd name="T2" fmla="*/ 47 w 82"/>
              <a:gd name="T3" fmla="*/ 81 h 81"/>
              <a:gd name="T4" fmla="*/ 47 w 82"/>
              <a:gd name="T5" fmla="*/ 35 h 81"/>
              <a:gd name="T6" fmla="*/ 0 w 82"/>
              <a:gd name="T7" fmla="*/ 35 h 81"/>
              <a:gd name="T8" fmla="*/ 0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47" y="81"/>
                </a:lnTo>
                <a:lnTo>
                  <a:pt x="47" y="35"/>
                </a:lnTo>
                <a:lnTo>
                  <a:pt x="0" y="35"/>
                </a:lnTo>
                <a:lnTo>
                  <a:pt x="0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2D20641F-0A87-2D7B-FCE3-B34B7A5DCC42}"/>
              </a:ext>
            </a:extLst>
          </p:cNvPr>
          <p:cNvSpPr>
            <a:spLocks/>
          </p:cNvSpPr>
          <p:nvPr/>
        </p:nvSpPr>
        <p:spPr bwMode="auto">
          <a:xfrm>
            <a:off x="11473778" y="6359330"/>
            <a:ext cx="149517" cy="147694"/>
          </a:xfrm>
          <a:custGeom>
            <a:avLst/>
            <a:gdLst>
              <a:gd name="T0" fmla="*/ 82 w 82"/>
              <a:gd name="T1" fmla="*/ 81 h 81"/>
              <a:gd name="T2" fmla="*/ 0 w 82"/>
              <a:gd name="T3" fmla="*/ 81 h 81"/>
              <a:gd name="T4" fmla="*/ 0 w 82"/>
              <a:gd name="T5" fmla="*/ 46 h 81"/>
              <a:gd name="T6" fmla="*/ 47 w 82"/>
              <a:gd name="T7" fmla="*/ 46 h 81"/>
              <a:gd name="T8" fmla="*/ 47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0" y="81"/>
                </a:lnTo>
                <a:lnTo>
                  <a:pt x="0" y="46"/>
                </a:lnTo>
                <a:lnTo>
                  <a:pt x="47" y="46"/>
                </a:lnTo>
                <a:lnTo>
                  <a:pt x="47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D87857D3-2121-BEC0-931A-F3CC96D4AC92}"/>
              </a:ext>
            </a:extLst>
          </p:cNvPr>
          <p:cNvSpPr>
            <a:spLocks/>
          </p:cNvSpPr>
          <p:nvPr/>
        </p:nvSpPr>
        <p:spPr bwMode="auto">
          <a:xfrm>
            <a:off x="11282323" y="6359330"/>
            <a:ext cx="147694" cy="147694"/>
          </a:xfrm>
          <a:custGeom>
            <a:avLst/>
            <a:gdLst>
              <a:gd name="T0" fmla="*/ 81 w 81"/>
              <a:gd name="T1" fmla="*/ 81 h 81"/>
              <a:gd name="T2" fmla="*/ 0 w 81"/>
              <a:gd name="T3" fmla="*/ 81 h 81"/>
              <a:gd name="T4" fmla="*/ 0 w 81"/>
              <a:gd name="T5" fmla="*/ 0 h 81"/>
              <a:gd name="T6" fmla="*/ 34 w 81"/>
              <a:gd name="T7" fmla="*/ 0 h 81"/>
              <a:gd name="T8" fmla="*/ 34 w 81"/>
              <a:gd name="T9" fmla="*/ 46 h 81"/>
              <a:gd name="T10" fmla="*/ 81 w 81"/>
              <a:gd name="T11" fmla="*/ 46 h 81"/>
              <a:gd name="T12" fmla="*/ 81 w 81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1">
                <a:moveTo>
                  <a:pt x="81" y="81"/>
                </a:moveTo>
                <a:lnTo>
                  <a:pt x="0" y="81"/>
                </a:lnTo>
                <a:lnTo>
                  <a:pt x="0" y="0"/>
                </a:lnTo>
                <a:lnTo>
                  <a:pt x="34" y="0"/>
                </a:lnTo>
                <a:lnTo>
                  <a:pt x="34" y="46"/>
                </a:lnTo>
                <a:lnTo>
                  <a:pt x="81" y="46"/>
                </a:lnTo>
                <a:lnTo>
                  <a:pt x="81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>
            <a:extLst>
              <a:ext uri="{FF2B5EF4-FFF2-40B4-BE49-F238E27FC236}">
                <a16:creationId xmlns:a16="http://schemas.microsoft.com/office/drawing/2014/main" id="{C08863F4-F8F9-581B-E3AD-3B38D40E2E97}"/>
              </a:ext>
            </a:extLst>
          </p:cNvPr>
          <p:cNvSpPr>
            <a:spLocks/>
          </p:cNvSpPr>
          <p:nvPr/>
        </p:nvSpPr>
        <p:spPr bwMode="auto">
          <a:xfrm>
            <a:off x="9792624" y="6266338"/>
            <a:ext cx="96639" cy="131283"/>
          </a:xfrm>
          <a:custGeom>
            <a:avLst/>
            <a:gdLst>
              <a:gd name="T0" fmla="*/ 10 w 53"/>
              <a:gd name="T1" fmla="*/ 0 h 72"/>
              <a:gd name="T2" fmla="*/ 10 w 53"/>
              <a:gd name="T3" fmla="*/ 30 h 72"/>
              <a:gd name="T4" fmla="*/ 45 w 53"/>
              <a:gd name="T5" fmla="*/ 30 h 72"/>
              <a:gd name="T6" fmla="*/ 45 w 53"/>
              <a:gd name="T7" fmla="*/ 0 h 72"/>
              <a:gd name="T8" fmla="*/ 53 w 53"/>
              <a:gd name="T9" fmla="*/ 0 h 72"/>
              <a:gd name="T10" fmla="*/ 53 w 53"/>
              <a:gd name="T11" fmla="*/ 72 h 72"/>
              <a:gd name="T12" fmla="*/ 45 w 53"/>
              <a:gd name="T13" fmla="*/ 72 h 72"/>
              <a:gd name="T14" fmla="*/ 45 w 53"/>
              <a:gd name="T15" fmla="*/ 38 h 72"/>
              <a:gd name="T16" fmla="*/ 10 w 53"/>
              <a:gd name="T17" fmla="*/ 38 h 72"/>
              <a:gd name="T18" fmla="*/ 10 w 53"/>
              <a:gd name="T19" fmla="*/ 72 h 72"/>
              <a:gd name="T20" fmla="*/ 0 w 53"/>
              <a:gd name="T21" fmla="*/ 72 h 72"/>
              <a:gd name="T22" fmla="*/ 0 w 53"/>
              <a:gd name="T23" fmla="*/ 0 h 72"/>
              <a:gd name="T24" fmla="*/ 10 w 53"/>
              <a:gd name="T2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" h="72">
                <a:moveTo>
                  <a:pt x="10" y="0"/>
                </a:moveTo>
                <a:lnTo>
                  <a:pt x="10" y="30"/>
                </a:lnTo>
                <a:lnTo>
                  <a:pt x="45" y="30"/>
                </a:lnTo>
                <a:lnTo>
                  <a:pt x="45" y="0"/>
                </a:lnTo>
                <a:lnTo>
                  <a:pt x="53" y="0"/>
                </a:lnTo>
                <a:lnTo>
                  <a:pt x="53" y="72"/>
                </a:lnTo>
                <a:lnTo>
                  <a:pt x="45" y="72"/>
                </a:lnTo>
                <a:lnTo>
                  <a:pt x="45" y="38"/>
                </a:lnTo>
                <a:lnTo>
                  <a:pt x="10" y="38"/>
                </a:lnTo>
                <a:lnTo>
                  <a:pt x="10" y="72"/>
                </a:lnTo>
                <a:lnTo>
                  <a:pt x="0" y="72"/>
                </a:lnTo>
                <a:lnTo>
                  <a:pt x="0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9">
            <a:extLst>
              <a:ext uri="{FF2B5EF4-FFF2-40B4-BE49-F238E27FC236}">
                <a16:creationId xmlns:a16="http://schemas.microsoft.com/office/drawing/2014/main" id="{76414E5B-CB7A-B6AB-3E42-E98F851E7BE1}"/>
              </a:ext>
            </a:extLst>
          </p:cNvPr>
          <p:cNvSpPr>
            <a:spLocks noEditPoints="1"/>
          </p:cNvSpPr>
          <p:nvPr/>
        </p:nvSpPr>
        <p:spPr bwMode="auto">
          <a:xfrm>
            <a:off x="9918437" y="6264514"/>
            <a:ext cx="109403" cy="134930"/>
          </a:xfrm>
          <a:custGeom>
            <a:avLst/>
            <a:gdLst>
              <a:gd name="T0" fmla="*/ 0 w 67"/>
              <a:gd name="T1" fmla="*/ 2 h 83"/>
              <a:gd name="T2" fmla="*/ 23 w 67"/>
              <a:gd name="T3" fmla="*/ 0 h 83"/>
              <a:gd name="T4" fmla="*/ 55 w 67"/>
              <a:gd name="T5" fmla="*/ 11 h 83"/>
              <a:gd name="T6" fmla="*/ 67 w 67"/>
              <a:gd name="T7" fmla="*/ 40 h 83"/>
              <a:gd name="T8" fmla="*/ 55 w 67"/>
              <a:gd name="T9" fmla="*/ 71 h 83"/>
              <a:gd name="T10" fmla="*/ 19 w 67"/>
              <a:gd name="T11" fmla="*/ 83 h 83"/>
              <a:gd name="T12" fmla="*/ 0 w 67"/>
              <a:gd name="T13" fmla="*/ 82 h 83"/>
              <a:gd name="T14" fmla="*/ 0 w 67"/>
              <a:gd name="T15" fmla="*/ 2 h 83"/>
              <a:gd name="T16" fmla="*/ 11 w 67"/>
              <a:gd name="T17" fmla="*/ 74 h 83"/>
              <a:gd name="T18" fmla="*/ 21 w 67"/>
              <a:gd name="T19" fmla="*/ 74 h 83"/>
              <a:gd name="T20" fmla="*/ 56 w 67"/>
              <a:gd name="T21" fmla="*/ 40 h 83"/>
              <a:gd name="T22" fmla="*/ 23 w 67"/>
              <a:gd name="T23" fmla="*/ 9 h 83"/>
              <a:gd name="T24" fmla="*/ 11 w 67"/>
              <a:gd name="T25" fmla="*/ 10 h 83"/>
              <a:gd name="T26" fmla="*/ 11 w 67"/>
              <a:gd name="T27" fmla="*/ 7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83">
                <a:moveTo>
                  <a:pt x="0" y="2"/>
                </a:moveTo>
                <a:cubicBezTo>
                  <a:pt x="7" y="1"/>
                  <a:pt x="14" y="0"/>
                  <a:pt x="23" y="0"/>
                </a:cubicBezTo>
                <a:cubicBezTo>
                  <a:pt x="38" y="0"/>
                  <a:pt x="48" y="4"/>
                  <a:pt x="55" y="11"/>
                </a:cubicBezTo>
                <a:cubicBezTo>
                  <a:pt x="63" y="17"/>
                  <a:pt x="67" y="26"/>
                  <a:pt x="67" y="40"/>
                </a:cubicBezTo>
                <a:cubicBezTo>
                  <a:pt x="67" y="53"/>
                  <a:pt x="63" y="64"/>
                  <a:pt x="55" y="71"/>
                </a:cubicBezTo>
                <a:cubicBezTo>
                  <a:pt x="48" y="79"/>
                  <a:pt x="35" y="83"/>
                  <a:pt x="19" y="83"/>
                </a:cubicBezTo>
                <a:cubicBezTo>
                  <a:pt x="12" y="83"/>
                  <a:pt x="6" y="82"/>
                  <a:pt x="0" y="82"/>
                </a:cubicBezTo>
                <a:lnTo>
                  <a:pt x="0" y="2"/>
                </a:lnTo>
                <a:close/>
                <a:moveTo>
                  <a:pt x="11" y="74"/>
                </a:moveTo>
                <a:cubicBezTo>
                  <a:pt x="13" y="74"/>
                  <a:pt x="17" y="74"/>
                  <a:pt x="21" y="74"/>
                </a:cubicBezTo>
                <a:cubicBezTo>
                  <a:pt x="44" y="74"/>
                  <a:pt x="56" y="62"/>
                  <a:pt x="56" y="40"/>
                </a:cubicBezTo>
                <a:cubicBezTo>
                  <a:pt x="56" y="21"/>
                  <a:pt x="45" y="9"/>
                  <a:pt x="23" y="9"/>
                </a:cubicBezTo>
                <a:cubicBezTo>
                  <a:pt x="18" y="9"/>
                  <a:pt x="14" y="9"/>
                  <a:pt x="11" y="10"/>
                </a:cubicBezTo>
                <a:lnTo>
                  <a:pt x="11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7DBCA2-6943-47DA-6D34-166580394C89}"/>
              </a:ext>
            </a:extLst>
          </p:cNvPr>
          <p:cNvSpPr/>
          <p:nvPr/>
        </p:nvSpPr>
        <p:spPr>
          <a:xfrm>
            <a:off x="0" y="-1202635"/>
            <a:ext cx="12192000" cy="1291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A81BD2-E6E9-146D-2F8A-7FECF51F7922}"/>
              </a:ext>
            </a:extLst>
          </p:cNvPr>
          <p:cNvSpPr txBox="1"/>
          <p:nvPr/>
        </p:nvSpPr>
        <p:spPr>
          <a:xfrm>
            <a:off x="1374090" y="473142"/>
            <a:ext cx="30489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Bebas Neue" panose="020B0606020202050201" pitchFamily="34" charset="0"/>
              </a:rPr>
              <a:t>CHALLENGES  AND </a:t>
            </a:r>
          </a:p>
          <a:p>
            <a:pPr algn="ctr"/>
            <a:r>
              <a:rPr lang="en-IN" sz="4000" b="1" dirty="0">
                <a:solidFill>
                  <a:srgbClr val="FF0000"/>
                </a:solidFill>
                <a:latin typeface="Bebas Neue" panose="020B0606020202050201" pitchFamily="34" charset="0"/>
              </a:rPr>
              <a:t>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3B9F6-3168-18D8-2DF8-000630618FA0}"/>
              </a:ext>
            </a:extLst>
          </p:cNvPr>
          <p:cNvSpPr txBox="1"/>
          <p:nvPr/>
        </p:nvSpPr>
        <p:spPr>
          <a:xfrm>
            <a:off x="569766" y="1543732"/>
            <a:ext cx="481918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>
              <a:buFont typeface="Arial" panose="020B0604020202020204" pitchFamily="34" charset="0"/>
              <a:buChar char="•"/>
            </a:pPr>
            <a:endParaRPr lang="en-IN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Poster Retrieval Issues: Some movies lacked poster images in the TMDb database.</a:t>
            </a:r>
          </a:p>
          <a:p>
            <a:pPr algn="just" rtl="0" fontAlgn="base"/>
            <a:endParaRPr lang="en-IN" sz="24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Cleaning: Handling missing or inconsistent movie metadata.</a:t>
            </a:r>
          </a:p>
          <a:p>
            <a:pPr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IN" sz="24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Recommendation Quality: Improving accuracy by incorporating additional features like user ratings and collaborative filtering.</a:t>
            </a:r>
          </a:p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A3481-A1D9-EF8D-A1E6-D5861489A287}"/>
              </a:ext>
            </a:extLst>
          </p:cNvPr>
          <p:cNvSpPr txBox="1"/>
          <p:nvPr/>
        </p:nvSpPr>
        <p:spPr>
          <a:xfrm>
            <a:off x="7389839" y="701962"/>
            <a:ext cx="3048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Bebas Neue" panose="020B0606020202050201" pitchFamily="34" charset="0"/>
              </a:rPr>
              <a:t>FUTURE OUTCOMES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ABC785-BAF7-7842-C317-95C41210306F}"/>
              </a:ext>
            </a:extLst>
          </p:cNvPr>
          <p:cNvSpPr txBox="1"/>
          <p:nvPr/>
        </p:nvSpPr>
        <p:spPr>
          <a:xfrm>
            <a:off x="6883163" y="1912396"/>
            <a:ext cx="457537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Implementing hybrid recommendation techniques combining content-based and collaborative filtering.</a:t>
            </a:r>
          </a:p>
          <a:p>
            <a:pPr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Enhancing the user interface with search functionality and filters.</a:t>
            </a:r>
          </a:p>
          <a:p>
            <a:pPr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Integrating real-time user feedback to refine recommendations over time.</a:t>
            </a:r>
          </a:p>
          <a:p>
            <a:pPr algn="just" rtl="0" fontAlgn="base"/>
            <a:endParaRPr lang="en-IN" sz="24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34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227078" y="6161101"/>
            <a:ext cx="1393794" cy="292963"/>
            <a:chOff x="10271466" y="6152224"/>
            <a:chExt cx="1393794" cy="292963"/>
          </a:xfrm>
        </p:grpSpPr>
        <p:sp>
          <p:nvSpPr>
            <p:cNvPr id="9" name="Rectángulo redondeado 8"/>
            <p:cNvSpPr/>
            <p:nvPr/>
          </p:nvSpPr>
          <p:spPr>
            <a:xfrm>
              <a:off x="10271466" y="6152224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Next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riángulo rectángulo 9"/>
            <p:cNvSpPr/>
            <p:nvPr/>
          </p:nvSpPr>
          <p:spPr>
            <a:xfrm rot="13500000">
              <a:off x="10353397" y="6240397"/>
              <a:ext cx="134373" cy="13437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ángulo 4">
            <a:extLst>
              <a:ext uri="{FF2B5EF4-FFF2-40B4-BE49-F238E27FC236}">
                <a16:creationId xmlns:a16="http://schemas.microsoft.com/office/drawing/2014/main" id="{7809E43A-0510-2D08-CA95-1B5E98F6D854}"/>
              </a:ext>
            </a:extLst>
          </p:cNvPr>
          <p:cNvSpPr/>
          <p:nvPr/>
        </p:nvSpPr>
        <p:spPr>
          <a:xfrm>
            <a:off x="550416" y="541537"/>
            <a:ext cx="150921" cy="79899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3E9EC0-6209-6BD4-CAB7-3B0EE200F11F}"/>
              </a:ext>
            </a:extLst>
          </p:cNvPr>
          <p:cNvSpPr/>
          <p:nvPr/>
        </p:nvSpPr>
        <p:spPr>
          <a:xfrm>
            <a:off x="0" y="-1202635"/>
            <a:ext cx="12192000" cy="1291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92A2C-E24A-3B85-F868-091A590CFB53}"/>
              </a:ext>
            </a:extLst>
          </p:cNvPr>
          <p:cNvSpPr txBox="1"/>
          <p:nvPr/>
        </p:nvSpPr>
        <p:spPr>
          <a:xfrm>
            <a:off x="3937462" y="457120"/>
            <a:ext cx="463296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Studio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Production Company (distributor)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Production Company (producer)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Director (usually as “A ‘Director’ Film”)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FILM TITLE  ML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Main Cast 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Supporting Cast 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Casting Director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Composer Costume Designer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Associate Producer(s)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Editor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Production Designer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Cinematographer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Executive Producer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Producer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Writer(s)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Director (Second reference)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745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818645" y="3160665"/>
            <a:ext cx="6554709" cy="1586242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Bebas Neue" panose="020B0606020202050201" pitchFamily="34" charset="0"/>
              </a:rPr>
              <a:t>thanks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9B60C4-23FB-B7B8-6A3E-456BBA211304}"/>
              </a:ext>
            </a:extLst>
          </p:cNvPr>
          <p:cNvSpPr/>
          <p:nvPr/>
        </p:nvSpPr>
        <p:spPr>
          <a:xfrm>
            <a:off x="0" y="-1202635"/>
            <a:ext cx="12192000" cy="1291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CuadroTexto 10">
            <a:extLst>
              <a:ext uri="{FF2B5EF4-FFF2-40B4-BE49-F238E27FC236}">
                <a16:creationId xmlns:a16="http://schemas.microsoft.com/office/drawing/2014/main" id="{E7706B83-A232-AA39-FAFF-25B3401B00C2}"/>
              </a:ext>
            </a:extLst>
          </p:cNvPr>
          <p:cNvSpPr txBox="1"/>
          <p:nvPr/>
        </p:nvSpPr>
        <p:spPr>
          <a:xfrm>
            <a:off x="2818644" y="1079151"/>
            <a:ext cx="6554709" cy="1586242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Bebas Neue" panose="020B0606020202050201" pitchFamily="34" charset="0"/>
              </a:rPr>
              <a:t>! PIP INSTALL</a:t>
            </a:r>
          </a:p>
        </p:txBody>
      </p:sp>
    </p:spTree>
    <p:extLst>
      <p:ext uri="{BB962C8B-B14F-4D97-AF65-F5344CB8AC3E}">
        <p14:creationId xmlns:p14="http://schemas.microsoft.com/office/powerpoint/2010/main" val="141549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F3DB4-B055-C4B8-933F-798FE9D2BC9B}"/>
              </a:ext>
            </a:extLst>
          </p:cNvPr>
          <p:cNvSpPr txBox="1"/>
          <p:nvPr/>
        </p:nvSpPr>
        <p:spPr>
          <a:xfrm>
            <a:off x="1961322" y="1599948"/>
            <a:ext cx="8269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solidFill>
                  <a:srgbClr val="FF0000"/>
                </a:solidFill>
                <a:latin typeface="Bebas Neue" panose="020B0606020202050201" pitchFamily="34" charset="0"/>
              </a:rPr>
              <a:t>PERSONALISED</a:t>
            </a:r>
          </a:p>
          <a:p>
            <a:pPr algn="ctr"/>
            <a:r>
              <a:rPr lang="en-IN" sz="7200" b="1" dirty="0">
                <a:solidFill>
                  <a:srgbClr val="FF0000"/>
                </a:solidFill>
                <a:latin typeface="Bebas Neue" panose="020B0606020202050201" pitchFamily="34" charset="0"/>
              </a:rPr>
              <a:t>MOVIE</a:t>
            </a:r>
          </a:p>
          <a:p>
            <a:pPr algn="ctr"/>
            <a:r>
              <a:rPr lang="en-IN" sz="7200" b="1" dirty="0">
                <a:solidFill>
                  <a:srgbClr val="FF0000"/>
                </a:solidFill>
                <a:latin typeface="Bebas Neue" panose="020B0606020202050201" pitchFamily="34" charset="0"/>
              </a:rPr>
              <a:t>RECOMMENDATIONS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4D2EAE-2D8E-904B-A1DC-30FD816E5DEB}"/>
              </a:ext>
            </a:extLst>
          </p:cNvPr>
          <p:cNvSpPr/>
          <p:nvPr/>
        </p:nvSpPr>
        <p:spPr>
          <a:xfrm>
            <a:off x="0" y="-1202635"/>
            <a:ext cx="12192000" cy="1291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020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ack Background"/>
          <p:cNvSpPr/>
          <p:nvPr/>
        </p:nvSpPr>
        <p:spPr>
          <a:xfrm>
            <a:off x="0" y="-1212574"/>
            <a:ext cx="12192000" cy="80705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tflix smileu profile icon&quot; by Norbert-Sloth | Redbubble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 bwMode="auto">
          <a:xfrm>
            <a:off x="2673450" y="2297798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flix | Netflix, Tv shows online, Netflix movies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07" y="2297798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4159712" y="1362456"/>
            <a:ext cx="4014888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36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Member 1 Name">
            <a:extLst>
              <a:ext uri="{FF2B5EF4-FFF2-40B4-BE49-F238E27FC236}">
                <a16:creationId xmlns:a16="http://schemas.microsoft.com/office/drawing/2014/main" id="{1AB03295-F247-4E58-A99A-E9AB46CEE3AC}"/>
              </a:ext>
            </a:extLst>
          </p:cNvPr>
          <p:cNvSpPr txBox="1"/>
          <p:nvPr/>
        </p:nvSpPr>
        <p:spPr>
          <a:xfrm>
            <a:off x="2875595" y="4351136"/>
            <a:ext cx="1536192" cy="2626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Harnoor Kaur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102317138</a:t>
            </a:r>
          </a:p>
        </p:txBody>
      </p:sp>
      <p:sp>
        <p:nvSpPr>
          <p:cNvPr id="15" name="Member 2 Name">
            <a:extLst>
              <a:ext uri="{FF2B5EF4-FFF2-40B4-BE49-F238E27FC236}">
                <a16:creationId xmlns:a16="http://schemas.microsoft.com/office/drawing/2014/main" id="{806F342B-6293-446E-9480-43F30FF418F3}"/>
              </a:ext>
            </a:extLst>
          </p:cNvPr>
          <p:cNvSpPr txBox="1"/>
          <p:nvPr/>
        </p:nvSpPr>
        <p:spPr>
          <a:xfrm>
            <a:off x="7232033" y="4356667"/>
            <a:ext cx="1959882" cy="3822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Ridhi Gupta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102317139</a:t>
            </a:r>
          </a:p>
        </p:txBody>
      </p:sp>
      <p:sp>
        <p:nvSpPr>
          <p:cNvPr id="16" name="Member 3 Name">
            <a:extLst>
              <a:ext uri="{FF2B5EF4-FFF2-40B4-BE49-F238E27FC236}">
                <a16:creationId xmlns:a16="http://schemas.microsoft.com/office/drawing/2014/main" id="{C46FF401-EF89-4D3B-A943-3D6C4404F32B}"/>
              </a:ext>
            </a:extLst>
          </p:cNvPr>
          <p:cNvSpPr txBox="1"/>
          <p:nvPr/>
        </p:nvSpPr>
        <p:spPr>
          <a:xfrm>
            <a:off x="5585833" y="4444388"/>
            <a:ext cx="1536192" cy="365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Member 5 Name">
            <a:extLst>
              <a:ext uri="{FF2B5EF4-FFF2-40B4-BE49-F238E27FC236}">
                <a16:creationId xmlns:a16="http://schemas.microsoft.com/office/drawing/2014/main" id="{5E9E16DE-E523-43C2-AE68-2C30D901B70E}"/>
              </a:ext>
            </a:extLst>
          </p:cNvPr>
          <p:cNvSpPr txBox="1"/>
          <p:nvPr/>
        </p:nvSpPr>
        <p:spPr>
          <a:xfrm>
            <a:off x="9911779" y="4421448"/>
            <a:ext cx="1536192" cy="3846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080199" y="565540"/>
            <a:ext cx="3856382" cy="1390010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imdb</a:t>
            </a:r>
          </a:p>
        </p:txBody>
      </p:sp>
    </p:spTree>
    <p:extLst>
      <p:ext uri="{BB962C8B-B14F-4D97-AF65-F5344CB8AC3E}">
        <p14:creationId xmlns:p14="http://schemas.microsoft.com/office/powerpoint/2010/main" val="230879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908907" y="1378337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INTRODUCTION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837371" y="2376433"/>
            <a:ext cx="329242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Movie recommendation systems have become an essential part of online streaming platforms, helping users find content that matches their interests. The goal of this project is to build a movie recommendation system using machine learning techniques, based on similarity scores between movies. By leveraging a dataset containing movie metadata, we aim to provide personalized recommendations to users.</a:t>
            </a:r>
            <a:endParaRPr lang="en-US" sz="14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en-US" sz="1400" dirty="0">
                <a:solidFill>
                  <a:srgbClr val="FF0000"/>
                </a:solidFill>
              </a:rPr>
            </a:br>
            <a:endParaRPr lang="en-IN" sz="1400" b="1" dirty="0">
              <a:solidFill>
                <a:srgbClr val="FF0000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grpSp>
        <p:nvGrpSpPr>
          <p:cNvPr id="33" name="Grupo 32"/>
          <p:cNvGrpSpPr/>
          <p:nvPr/>
        </p:nvGrpSpPr>
        <p:grpSpPr>
          <a:xfrm>
            <a:off x="1064495" y="979780"/>
            <a:ext cx="1401514" cy="406669"/>
            <a:chOff x="954101" y="1677362"/>
            <a:chExt cx="1401514" cy="406669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C3C17FAC-4649-45DF-8F93-97727ACC2E2E}"/>
                </a:ext>
              </a:extLst>
            </p:cNvPr>
            <p:cNvSpPr txBox="1"/>
            <p:nvPr/>
          </p:nvSpPr>
          <p:spPr>
            <a:xfrm>
              <a:off x="1385514" y="1770805"/>
              <a:ext cx="970101" cy="31322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Subtitle</a:t>
              </a:r>
              <a:endParaRPr lang="en-US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837371" y="1876709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100% for you</a:t>
            </a:r>
          </a:p>
        </p:txBody>
      </p:sp>
      <p:sp>
        <p:nvSpPr>
          <p:cNvPr id="39" name="Rectángulo 38"/>
          <p:cNvSpPr/>
          <p:nvPr/>
        </p:nvSpPr>
        <p:spPr>
          <a:xfrm>
            <a:off x="2236449" y="1932649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18+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761710" y="1889741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2025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9537542" y="5856790"/>
            <a:ext cx="2074761" cy="483015"/>
            <a:chOff x="10227078" y="6161101"/>
            <a:chExt cx="1418602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566002" y="6220587"/>
              <a:ext cx="1079678" cy="168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Next episode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92BCE2F-07AB-33E0-6B54-FBA53505EE3F}"/>
              </a:ext>
            </a:extLst>
          </p:cNvPr>
          <p:cNvSpPr/>
          <p:nvPr/>
        </p:nvSpPr>
        <p:spPr>
          <a:xfrm>
            <a:off x="0" y="-1272669"/>
            <a:ext cx="12192000" cy="1291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upo 26"/>
          <p:cNvGrpSpPr/>
          <p:nvPr/>
        </p:nvGrpSpPr>
        <p:grpSpPr>
          <a:xfrm>
            <a:off x="10137413" y="59191"/>
            <a:ext cx="1370708" cy="372563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9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1FE7E39D-177A-7BDA-D582-7C3CAA4B65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" b="15427"/>
          <a:stretch/>
        </p:blipFill>
        <p:spPr>
          <a:xfrm>
            <a:off x="5227688" y="775252"/>
            <a:ext cx="5693155" cy="4854675"/>
          </a:xfr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9A2CCFC-5EE2-0D82-5266-63C0262F6216}"/>
              </a:ext>
            </a:extLst>
          </p:cNvPr>
          <p:cNvSpPr txBox="1"/>
          <p:nvPr/>
        </p:nvSpPr>
        <p:spPr>
          <a:xfrm>
            <a:off x="519105" y="245473"/>
            <a:ext cx="325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Bebas Neue" panose="020B0606020202050201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26195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38126" y="5943600"/>
            <a:ext cx="11556566" cy="773112"/>
          </a:xfrm>
          <a:prstGeom prst="rect">
            <a:avLst/>
          </a:prstGeom>
          <a:solidFill>
            <a:srgbClr val="23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420464" y="6140525"/>
            <a:ext cx="238862" cy="350088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898189" y="6140525"/>
            <a:ext cx="240686" cy="350088"/>
          </a:xfrm>
          <a:custGeom>
            <a:avLst/>
            <a:gdLst>
              <a:gd name="T0" fmla="*/ 132 w 132"/>
              <a:gd name="T1" fmla="*/ 0 h 192"/>
              <a:gd name="T2" fmla="*/ 0 w 132"/>
              <a:gd name="T3" fmla="*/ 96 h 192"/>
              <a:gd name="T4" fmla="*/ 132 w 132"/>
              <a:gd name="T5" fmla="*/ 192 h 192"/>
              <a:gd name="T6" fmla="*/ 132 w 132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192">
                <a:moveTo>
                  <a:pt x="132" y="0"/>
                </a:moveTo>
                <a:lnTo>
                  <a:pt x="0" y="96"/>
                </a:lnTo>
                <a:lnTo>
                  <a:pt x="132" y="192"/>
                </a:lnTo>
                <a:lnTo>
                  <a:pt x="1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1374090" y="6147818"/>
            <a:ext cx="238862" cy="351912"/>
          </a:xfrm>
          <a:custGeom>
            <a:avLst/>
            <a:gdLst>
              <a:gd name="T0" fmla="*/ 0 w 131"/>
              <a:gd name="T1" fmla="*/ 0 h 193"/>
              <a:gd name="T2" fmla="*/ 131 w 131"/>
              <a:gd name="T3" fmla="*/ 96 h 193"/>
              <a:gd name="T4" fmla="*/ 0 w 131"/>
              <a:gd name="T5" fmla="*/ 193 h 193"/>
              <a:gd name="T6" fmla="*/ 0 w 131"/>
              <a:gd name="T7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3">
                <a:moveTo>
                  <a:pt x="0" y="0"/>
                </a:moveTo>
                <a:lnTo>
                  <a:pt x="131" y="96"/>
                </a:lnTo>
                <a:lnTo>
                  <a:pt x="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850781" y="6147818"/>
            <a:ext cx="43761" cy="34279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612953" y="6153288"/>
            <a:ext cx="43761" cy="3409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269368" y="6240811"/>
            <a:ext cx="6901483" cy="160457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267545" y="6240811"/>
            <a:ext cx="6952538" cy="185984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17679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1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1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1853638" y="6260868"/>
            <a:ext cx="74758" cy="123990"/>
          </a:xfrm>
          <a:custGeom>
            <a:avLst/>
            <a:gdLst>
              <a:gd name="T0" fmla="*/ 45 w 47"/>
              <a:gd name="T1" fmla="*/ 9 h 77"/>
              <a:gd name="T2" fmla="*/ 16 w 47"/>
              <a:gd name="T3" fmla="*/ 9 h 77"/>
              <a:gd name="T4" fmla="*/ 14 w 47"/>
              <a:gd name="T5" fmla="*/ 28 h 77"/>
              <a:gd name="T6" fmla="*/ 20 w 47"/>
              <a:gd name="T7" fmla="*/ 28 h 77"/>
              <a:gd name="T8" fmla="*/ 36 w 47"/>
              <a:gd name="T9" fmla="*/ 32 h 77"/>
              <a:gd name="T10" fmla="*/ 47 w 47"/>
              <a:gd name="T11" fmla="*/ 51 h 77"/>
              <a:gd name="T12" fmla="*/ 19 w 47"/>
              <a:gd name="T13" fmla="*/ 77 h 77"/>
              <a:gd name="T14" fmla="*/ 0 w 47"/>
              <a:gd name="T15" fmla="*/ 72 h 77"/>
              <a:gd name="T16" fmla="*/ 2 w 47"/>
              <a:gd name="T17" fmla="*/ 64 h 77"/>
              <a:gd name="T18" fmla="*/ 19 w 47"/>
              <a:gd name="T19" fmla="*/ 69 h 77"/>
              <a:gd name="T20" fmla="*/ 36 w 47"/>
              <a:gd name="T21" fmla="*/ 52 h 77"/>
              <a:gd name="T22" fmla="*/ 15 w 47"/>
              <a:gd name="T23" fmla="*/ 36 h 77"/>
              <a:gd name="T24" fmla="*/ 4 w 47"/>
              <a:gd name="T25" fmla="*/ 36 h 77"/>
              <a:gd name="T26" fmla="*/ 9 w 47"/>
              <a:gd name="T27" fmla="*/ 0 h 77"/>
              <a:gd name="T28" fmla="*/ 45 w 47"/>
              <a:gd name="T29" fmla="*/ 0 h 77"/>
              <a:gd name="T30" fmla="*/ 45 w 47"/>
              <a:gd name="T31" fmla="*/ 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" h="77">
                <a:moveTo>
                  <a:pt x="45" y="9"/>
                </a:moveTo>
                <a:cubicBezTo>
                  <a:pt x="16" y="9"/>
                  <a:pt x="16" y="9"/>
                  <a:pt x="16" y="9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8"/>
                  <a:pt x="17" y="28"/>
                  <a:pt x="20" y="28"/>
                </a:cubicBezTo>
                <a:cubicBezTo>
                  <a:pt x="26" y="28"/>
                  <a:pt x="31" y="29"/>
                  <a:pt x="36" y="32"/>
                </a:cubicBezTo>
                <a:cubicBezTo>
                  <a:pt x="42" y="35"/>
                  <a:pt x="47" y="42"/>
                  <a:pt x="47" y="51"/>
                </a:cubicBezTo>
                <a:cubicBezTo>
                  <a:pt x="47" y="66"/>
                  <a:pt x="35" y="77"/>
                  <a:pt x="19" y="77"/>
                </a:cubicBezTo>
                <a:cubicBezTo>
                  <a:pt x="10" y="77"/>
                  <a:pt x="3" y="75"/>
                  <a:pt x="0" y="72"/>
                </a:cubicBezTo>
                <a:cubicBezTo>
                  <a:pt x="2" y="64"/>
                  <a:pt x="2" y="64"/>
                  <a:pt x="2" y="64"/>
                </a:cubicBezTo>
                <a:cubicBezTo>
                  <a:pt x="6" y="66"/>
                  <a:pt x="12" y="69"/>
                  <a:pt x="19" y="69"/>
                </a:cubicBezTo>
                <a:cubicBezTo>
                  <a:pt x="28" y="69"/>
                  <a:pt x="36" y="62"/>
                  <a:pt x="36" y="52"/>
                </a:cubicBezTo>
                <a:cubicBezTo>
                  <a:pt x="36" y="43"/>
                  <a:pt x="30" y="36"/>
                  <a:pt x="15" y="36"/>
                </a:cubicBezTo>
                <a:cubicBezTo>
                  <a:pt x="10" y="36"/>
                  <a:pt x="7" y="36"/>
                  <a:pt x="4" y="36"/>
                </a:cubicBezTo>
                <a:cubicBezTo>
                  <a:pt x="9" y="0"/>
                  <a:pt x="9" y="0"/>
                  <a:pt x="9" y="0"/>
                </a:cubicBezTo>
                <a:cubicBezTo>
                  <a:pt x="45" y="0"/>
                  <a:pt x="45" y="0"/>
                  <a:pt x="45" y="0"/>
                </a:cubicBezTo>
                <a:lnTo>
                  <a:pt x="4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1952101" y="6293688"/>
            <a:ext cx="20057" cy="91169"/>
          </a:xfrm>
          <a:custGeom>
            <a:avLst/>
            <a:gdLst>
              <a:gd name="T0" fmla="*/ 0 w 13"/>
              <a:gd name="T1" fmla="*/ 8 h 56"/>
              <a:gd name="T2" fmla="*/ 7 w 13"/>
              <a:gd name="T3" fmla="*/ 0 h 56"/>
              <a:gd name="T4" fmla="*/ 13 w 13"/>
              <a:gd name="T5" fmla="*/ 8 h 56"/>
              <a:gd name="T6" fmla="*/ 7 w 13"/>
              <a:gd name="T7" fmla="*/ 15 h 56"/>
              <a:gd name="T8" fmla="*/ 0 w 13"/>
              <a:gd name="T9" fmla="*/ 8 h 56"/>
              <a:gd name="T10" fmla="*/ 0 w 13"/>
              <a:gd name="T11" fmla="*/ 49 h 56"/>
              <a:gd name="T12" fmla="*/ 7 w 13"/>
              <a:gd name="T13" fmla="*/ 41 h 56"/>
              <a:gd name="T14" fmla="*/ 13 w 13"/>
              <a:gd name="T15" fmla="*/ 49 h 56"/>
              <a:gd name="T16" fmla="*/ 7 w 13"/>
              <a:gd name="T17" fmla="*/ 56 h 56"/>
              <a:gd name="T18" fmla="*/ 0 w 13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3" y="3"/>
                  <a:pt x="13" y="8"/>
                </a:cubicBezTo>
                <a:cubicBezTo>
                  <a:pt x="13" y="12"/>
                  <a:pt x="11" y="15"/>
                  <a:pt x="7" y="15"/>
                </a:cubicBezTo>
                <a:cubicBezTo>
                  <a:pt x="2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3" y="44"/>
                  <a:pt x="13" y="49"/>
                </a:cubicBezTo>
                <a:cubicBezTo>
                  <a:pt x="13" y="53"/>
                  <a:pt x="11" y="56"/>
                  <a:pt x="7" y="56"/>
                </a:cubicBezTo>
                <a:cubicBezTo>
                  <a:pt x="2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1988568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3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3" y="28"/>
                  <a:pt x="33" y="19"/>
                </a:cubicBezTo>
                <a:cubicBezTo>
                  <a:pt x="33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2083384" y="6259044"/>
            <a:ext cx="83875" cy="125813"/>
          </a:xfrm>
          <a:custGeom>
            <a:avLst/>
            <a:gdLst>
              <a:gd name="T0" fmla="*/ 52 w 52"/>
              <a:gd name="T1" fmla="*/ 38 h 78"/>
              <a:gd name="T2" fmla="*/ 25 w 52"/>
              <a:gd name="T3" fmla="*/ 78 h 78"/>
              <a:gd name="T4" fmla="*/ 0 w 52"/>
              <a:gd name="T5" fmla="*/ 39 h 78"/>
              <a:gd name="T6" fmla="*/ 27 w 52"/>
              <a:gd name="T7" fmla="*/ 0 h 78"/>
              <a:gd name="T8" fmla="*/ 52 w 52"/>
              <a:gd name="T9" fmla="*/ 38 h 78"/>
              <a:gd name="T10" fmla="*/ 11 w 52"/>
              <a:gd name="T11" fmla="*/ 39 h 78"/>
              <a:gd name="T12" fmla="*/ 26 w 52"/>
              <a:gd name="T13" fmla="*/ 70 h 78"/>
              <a:gd name="T14" fmla="*/ 42 w 52"/>
              <a:gd name="T15" fmla="*/ 39 h 78"/>
              <a:gd name="T16" fmla="*/ 26 w 52"/>
              <a:gd name="T17" fmla="*/ 8 h 78"/>
              <a:gd name="T18" fmla="*/ 11 w 52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" h="78">
                <a:moveTo>
                  <a:pt x="52" y="38"/>
                </a:moveTo>
                <a:cubicBezTo>
                  <a:pt x="52" y="64"/>
                  <a:pt x="42" y="78"/>
                  <a:pt x="25" y="78"/>
                </a:cubicBezTo>
                <a:cubicBezTo>
                  <a:pt x="11" y="78"/>
                  <a:pt x="1" y="64"/>
                  <a:pt x="0" y="39"/>
                </a:cubicBezTo>
                <a:cubicBezTo>
                  <a:pt x="0" y="14"/>
                  <a:pt x="11" y="0"/>
                  <a:pt x="27" y="0"/>
                </a:cubicBezTo>
                <a:cubicBezTo>
                  <a:pt x="43" y="0"/>
                  <a:pt x="52" y="14"/>
                  <a:pt x="52" y="38"/>
                </a:cubicBezTo>
                <a:close/>
                <a:moveTo>
                  <a:pt x="11" y="39"/>
                </a:moveTo>
                <a:cubicBezTo>
                  <a:pt x="11" y="59"/>
                  <a:pt x="17" y="70"/>
                  <a:pt x="26" y="70"/>
                </a:cubicBezTo>
                <a:cubicBezTo>
                  <a:pt x="37" y="70"/>
                  <a:pt x="42" y="58"/>
                  <a:pt x="42" y="39"/>
                </a:cubicBezTo>
                <a:cubicBezTo>
                  <a:pt x="42" y="20"/>
                  <a:pt x="37" y="8"/>
                  <a:pt x="26" y="8"/>
                </a:cubicBezTo>
                <a:cubicBezTo>
                  <a:pt x="17" y="8"/>
                  <a:pt x="11" y="19"/>
                  <a:pt x="11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9272961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4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4" y="28"/>
                  <a:pt x="34" y="19"/>
                </a:cubicBezTo>
                <a:cubicBezTo>
                  <a:pt x="34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93805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2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2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9468062" y="6293688"/>
            <a:ext cx="21881" cy="91169"/>
          </a:xfrm>
          <a:custGeom>
            <a:avLst/>
            <a:gdLst>
              <a:gd name="T0" fmla="*/ 0 w 14"/>
              <a:gd name="T1" fmla="*/ 8 h 56"/>
              <a:gd name="T2" fmla="*/ 7 w 14"/>
              <a:gd name="T3" fmla="*/ 0 h 56"/>
              <a:gd name="T4" fmla="*/ 14 w 14"/>
              <a:gd name="T5" fmla="*/ 8 h 56"/>
              <a:gd name="T6" fmla="*/ 7 w 14"/>
              <a:gd name="T7" fmla="*/ 15 h 56"/>
              <a:gd name="T8" fmla="*/ 0 w 14"/>
              <a:gd name="T9" fmla="*/ 8 h 56"/>
              <a:gd name="T10" fmla="*/ 0 w 14"/>
              <a:gd name="T11" fmla="*/ 49 h 56"/>
              <a:gd name="T12" fmla="*/ 7 w 14"/>
              <a:gd name="T13" fmla="*/ 41 h 56"/>
              <a:gd name="T14" fmla="*/ 14 w 14"/>
              <a:gd name="T15" fmla="*/ 49 h 56"/>
              <a:gd name="T16" fmla="*/ 7 w 14"/>
              <a:gd name="T17" fmla="*/ 56 h 56"/>
              <a:gd name="T18" fmla="*/ 0 w 14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8"/>
                </a:cubicBezTo>
                <a:cubicBezTo>
                  <a:pt x="14" y="12"/>
                  <a:pt x="11" y="15"/>
                  <a:pt x="7" y="15"/>
                </a:cubicBezTo>
                <a:cubicBezTo>
                  <a:pt x="3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4" y="44"/>
                  <a:pt x="14" y="49"/>
                </a:cubicBezTo>
                <a:cubicBezTo>
                  <a:pt x="14" y="53"/>
                  <a:pt x="11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9502707" y="6259044"/>
            <a:ext cx="83875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6 w 51"/>
              <a:gd name="T13" fmla="*/ 70 h 78"/>
              <a:gd name="T14" fmla="*/ 41 w 51"/>
              <a:gd name="T15" fmla="*/ 39 h 78"/>
              <a:gd name="T16" fmla="*/ 26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6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6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9601169" y="6259044"/>
            <a:ext cx="82052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5 w 51"/>
              <a:gd name="T13" fmla="*/ 70 h 78"/>
              <a:gd name="T14" fmla="*/ 41 w 51"/>
              <a:gd name="T15" fmla="*/ 39 h 78"/>
              <a:gd name="T16" fmla="*/ 25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5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5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10144535" y="6229870"/>
            <a:ext cx="87522" cy="20421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10527445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10651434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0779071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10903060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11028873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10253938" y="6160582"/>
            <a:ext cx="175044" cy="348265"/>
          </a:xfrm>
          <a:custGeom>
            <a:avLst/>
            <a:gdLst>
              <a:gd name="T0" fmla="*/ 96 w 96"/>
              <a:gd name="T1" fmla="*/ 191 h 191"/>
              <a:gd name="T2" fmla="*/ 0 w 96"/>
              <a:gd name="T3" fmla="*/ 150 h 191"/>
              <a:gd name="T4" fmla="*/ 0 w 96"/>
              <a:gd name="T5" fmla="*/ 38 h 191"/>
              <a:gd name="T6" fmla="*/ 96 w 96"/>
              <a:gd name="T7" fmla="*/ 0 h 191"/>
              <a:gd name="T8" fmla="*/ 96 w 96"/>
              <a:gd name="T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191">
                <a:moveTo>
                  <a:pt x="96" y="191"/>
                </a:moveTo>
                <a:lnTo>
                  <a:pt x="0" y="150"/>
                </a:lnTo>
                <a:lnTo>
                  <a:pt x="0" y="38"/>
                </a:lnTo>
                <a:lnTo>
                  <a:pt x="96" y="0"/>
                </a:lnTo>
                <a:lnTo>
                  <a:pt x="96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11280500" y="6167875"/>
            <a:ext cx="145870" cy="147694"/>
          </a:xfrm>
          <a:custGeom>
            <a:avLst/>
            <a:gdLst>
              <a:gd name="T0" fmla="*/ 33 w 80"/>
              <a:gd name="T1" fmla="*/ 81 h 81"/>
              <a:gd name="T2" fmla="*/ 0 w 80"/>
              <a:gd name="T3" fmla="*/ 81 h 81"/>
              <a:gd name="T4" fmla="*/ 0 w 80"/>
              <a:gd name="T5" fmla="*/ 0 h 81"/>
              <a:gd name="T6" fmla="*/ 80 w 80"/>
              <a:gd name="T7" fmla="*/ 0 h 81"/>
              <a:gd name="T8" fmla="*/ 80 w 80"/>
              <a:gd name="T9" fmla="*/ 35 h 81"/>
              <a:gd name="T10" fmla="*/ 33 w 80"/>
              <a:gd name="T11" fmla="*/ 35 h 81"/>
              <a:gd name="T12" fmla="*/ 33 w 80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81">
                <a:moveTo>
                  <a:pt x="33" y="81"/>
                </a:moveTo>
                <a:lnTo>
                  <a:pt x="0" y="81"/>
                </a:lnTo>
                <a:lnTo>
                  <a:pt x="0" y="0"/>
                </a:lnTo>
                <a:lnTo>
                  <a:pt x="80" y="0"/>
                </a:lnTo>
                <a:lnTo>
                  <a:pt x="80" y="35"/>
                </a:lnTo>
                <a:lnTo>
                  <a:pt x="33" y="35"/>
                </a:lnTo>
                <a:lnTo>
                  <a:pt x="33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11473778" y="6167875"/>
            <a:ext cx="149517" cy="147694"/>
          </a:xfrm>
          <a:custGeom>
            <a:avLst/>
            <a:gdLst>
              <a:gd name="T0" fmla="*/ 82 w 82"/>
              <a:gd name="T1" fmla="*/ 81 h 81"/>
              <a:gd name="T2" fmla="*/ 47 w 82"/>
              <a:gd name="T3" fmla="*/ 81 h 81"/>
              <a:gd name="T4" fmla="*/ 47 w 82"/>
              <a:gd name="T5" fmla="*/ 35 h 81"/>
              <a:gd name="T6" fmla="*/ 0 w 82"/>
              <a:gd name="T7" fmla="*/ 35 h 81"/>
              <a:gd name="T8" fmla="*/ 0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47" y="81"/>
                </a:lnTo>
                <a:lnTo>
                  <a:pt x="47" y="35"/>
                </a:lnTo>
                <a:lnTo>
                  <a:pt x="0" y="35"/>
                </a:lnTo>
                <a:lnTo>
                  <a:pt x="0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11473778" y="6359330"/>
            <a:ext cx="149517" cy="147694"/>
          </a:xfrm>
          <a:custGeom>
            <a:avLst/>
            <a:gdLst>
              <a:gd name="T0" fmla="*/ 82 w 82"/>
              <a:gd name="T1" fmla="*/ 81 h 81"/>
              <a:gd name="T2" fmla="*/ 0 w 82"/>
              <a:gd name="T3" fmla="*/ 81 h 81"/>
              <a:gd name="T4" fmla="*/ 0 w 82"/>
              <a:gd name="T5" fmla="*/ 46 h 81"/>
              <a:gd name="T6" fmla="*/ 47 w 82"/>
              <a:gd name="T7" fmla="*/ 46 h 81"/>
              <a:gd name="T8" fmla="*/ 47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0" y="81"/>
                </a:lnTo>
                <a:lnTo>
                  <a:pt x="0" y="46"/>
                </a:lnTo>
                <a:lnTo>
                  <a:pt x="47" y="46"/>
                </a:lnTo>
                <a:lnTo>
                  <a:pt x="47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7"/>
          <p:cNvSpPr>
            <a:spLocks/>
          </p:cNvSpPr>
          <p:nvPr/>
        </p:nvSpPr>
        <p:spPr bwMode="auto">
          <a:xfrm>
            <a:off x="11282323" y="6359330"/>
            <a:ext cx="147694" cy="147694"/>
          </a:xfrm>
          <a:custGeom>
            <a:avLst/>
            <a:gdLst>
              <a:gd name="T0" fmla="*/ 81 w 81"/>
              <a:gd name="T1" fmla="*/ 81 h 81"/>
              <a:gd name="T2" fmla="*/ 0 w 81"/>
              <a:gd name="T3" fmla="*/ 81 h 81"/>
              <a:gd name="T4" fmla="*/ 0 w 81"/>
              <a:gd name="T5" fmla="*/ 0 h 81"/>
              <a:gd name="T6" fmla="*/ 34 w 81"/>
              <a:gd name="T7" fmla="*/ 0 h 81"/>
              <a:gd name="T8" fmla="*/ 34 w 81"/>
              <a:gd name="T9" fmla="*/ 46 h 81"/>
              <a:gd name="T10" fmla="*/ 81 w 81"/>
              <a:gd name="T11" fmla="*/ 46 h 81"/>
              <a:gd name="T12" fmla="*/ 81 w 81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1">
                <a:moveTo>
                  <a:pt x="81" y="81"/>
                </a:moveTo>
                <a:lnTo>
                  <a:pt x="0" y="81"/>
                </a:lnTo>
                <a:lnTo>
                  <a:pt x="0" y="0"/>
                </a:lnTo>
                <a:lnTo>
                  <a:pt x="34" y="0"/>
                </a:lnTo>
                <a:lnTo>
                  <a:pt x="34" y="46"/>
                </a:lnTo>
                <a:lnTo>
                  <a:pt x="81" y="46"/>
                </a:lnTo>
                <a:lnTo>
                  <a:pt x="81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/>
          </p:cNvSpPr>
          <p:nvPr/>
        </p:nvSpPr>
        <p:spPr bwMode="auto">
          <a:xfrm>
            <a:off x="9792624" y="6266338"/>
            <a:ext cx="96639" cy="131283"/>
          </a:xfrm>
          <a:custGeom>
            <a:avLst/>
            <a:gdLst>
              <a:gd name="T0" fmla="*/ 10 w 53"/>
              <a:gd name="T1" fmla="*/ 0 h 72"/>
              <a:gd name="T2" fmla="*/ 10 w 53"/>
              <a:gd name="T3" fmla="*/ 30 h 72"/>
              <a:gd name="T4" fmla="*/ 45 w 53"/>
              <a:gd name="T5" fmla="*/ 30 h 72"/>
              <a:gd name="T6" fmla="*/ 45 w 53"/>
              <a:gd name="T7" fmla="*/ 0 h 72"/>
              <a:gd name="T8" fmla="*/ 53 w 53"/>
              <a:gd name="T9" fmla="*/ 0 h 72"/>
              <a:gd name="T10" fmla="*/ 53 w 53"/>
              <a:gd name="T11" fmla="*/ 72 h 72"/>
              <a:gd name="T12" fmla="*/ 45 w 53"/>
              <a:gd name="T13" fmla="*/ 72 h 72"/>
              <a:gd name="T14" fmla="*/ 45 w 53"/>
              <a:gd name="T15" fmla="*/ 38 h 72"/>
              <a:gd name="T16" fmla="*/ 10 w 53"/>
              <a:gd name="T17" fmla="*/ 38 h 72"/>
              <a:gd name="T18" fmla="*/ 10 w 53"/>
              <a:gd name="T19" fmla="*/ 72 h 72"/>
              <a:gd name="T20" fmla="*/ 0 w 53"/>
              <a:gd name="T21" fmla="*/ 72 h 72"/>
              <a:gd name="T22" fmla="*/ 0 w 53"/>
              <a:gd name="T23" fmla="*/ 0 h 72"/>
              <a:gd name="T24" fmla="*/ 10 w 53"/>
              <a:gd name="T2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" h="72">
                <a:moveTo>
                  <a:pt x="10" y="0"/>
                </a:moveTo>
                <a:lnTo>
                  <a:pt x="10" y="30"/>
                </a:lnTo>
                <a:lnTo>
                  <a:pt x="45" y="30"/>
                </a:lnTo>
                <a:lnTo>
                  <a:pt x="45" y="0"/>
                </a:lnTo>
                <a:lnTo>
                  <a:pt x="53" y="0"/>
                </a:lnTo>
                <a:lnTo>
                  <a:pt x="53" y="72"/>
                </a:lnTo>
                <a:lnTo>
                  <a:pt x="45" y="72"/>
                </a:lnTo>
                <a:lnTo>
                  <a:pt x="45" y="38"/>
                </a:lnTo>
                <a:lnTo>
                  <a:pt x="10" y="38"/>
                </a:lnTo>
                <a:lnTo>
                  <a:pt x="10" y="72"/>
                </a:lnTo>
                <a:lnTo>
                  <a:pt x="0" y="72"/>
                </a:lnTo>
                <a:lnTo>
                  <a:pt x="0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9918437" y="6264514"/>
            <a:ext cx="109403" cy="134930"/>
          </a:xfrm>
          <a:custGeom>
            <a:avLst/>
            <a:gdLst>
              <a:gd name="T0" fmla="*/ 0 w 67"/>
              <a:gd name="T1" fmla="*/ 2 h 83"/>
              <a:gd name="T2" fmla="*/ 23 w 67"/>
              <a:gd name="T3" fmla="*/ 0 h 83"/>
              <a:gd name="T4" fmla="*/ 55 w 67"/>
              <a:gd name="T5" fmla="*/ 11 h 83"/>
              <a:gd name="T6" fmla="*/ 67 w 67"/>
              <a:gd name="T7" fmla="*/ 40 h 83"/>
              <a:gd name="T8" fmla="*/ 55 w 67"/>
              <a:gd name="T9" fmla="*/ 71 h 83"/>
              <a:gd name="T10" fmla="*/ 19 w 67"/>
              <a:gd name="T11" fmla="*/ 83 h 83"/>
              <a:gd name="T12" fmla="*/ 0 w 67"/>
              <a:gd name="T13" fmla="*/ 82 h 83"/>
              <a:gd name="T14" fmla="*/ 0 w 67"/>
              <a:gd name="T15" fmla="*/ 2 h 83"/>
              <a:gd name="T16" fmla="*/ 11 w 67"/>
              <a:gd name="T17" fmla="*/ 74 h 83"/>
              <a:gd name="T18" fmla="*/ 21 w 67"/>
              <a:gd name="T19" fmla="*/ 74 h 83"/>
              <a:gd name="T20" fmla="*/ 56 w 67"/>
              <a:gd name="T21" fmla="*/ 40 h 83"/>
              <a:gd name="T22" fmla="*/ 23 w 67"/>
              <a:gd name="T23" fmla="*/ 9 h 83"/>
              <a:gd name="T24" fmla="*/ 11 w 67"/>
              <a:gd name="T25" fmla="*/ 10 h 83"/>
              <a:gd name="T26" fmla="*/ 11 w 67"/>
              <a:gd name="T27" fmla="*/ 7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83">
                <a:moveTo>
                  <a:pt x="0" y="2"/>
                </a:moveTo>
                <a:cubicBezTo>
                  <a:pt x="7" y="1"/>
                  <a:pt x="14" y="0"/>
                  <a:pt x="23" y="0"/>
                </a:cubicBezTo>
                <a:cubicBezTo>
                  <a:pt x="38" y="0"/>
                  <a:pt x="48" y="4"/>
                  <a:pt x="55" y="11"/>
                </a:cubicBezTo>
                <a:cubicBezTo>
                  <a:pt x="63" y="17"/>
                  <a:pt x="67" y="26"/>
                  <a:pt x="67" y="40"/>
                </a:cubicBezTo>
                <a:cubicBezTo>
                  <a:pt x="67" y="53"/>
                  <a:pt x="63" y="64"/>
                  <a:pt x="55" y="71"/>
                </a:cubicBezTo>
                <a:cubicBezTo>
                  <a:pt x="48" y="79"/>
                  <a:pt x="35" y="83"/>
                  <a:pt x="19" y="83"/>
                </a:cubicBezTo>
                <a:cubicBezTo>
                  <a:pt x="12" y="83"/>
                  <a:pt x="6" y="82"/>
                  <a:pt x="0" y="82"/>
                </a:cubicBezTo>
                <a:lnTo>
                  <a:pt x="0" y="2"/>
                </a:lnTo>
                <a:close/>
                <a:moveTo>
                  <a:pt x="11" y="74"/>
                </a:moveTo>
                <a:cubicBezTo>
                  <a:pt x="13" y="74"/>
                  <a:pt x="17" y="74"/>
                  <a:pt x="21" y="74"/>
                </a:cubicBezTo>
                <a:cubicBezTo>
                  <a:pt x="44" y="74"/>
                  <a:pt x="56" y="62"/>
                  <a:pt x="56" y="40"/>
                </a:cubicBezTo>
                <a:cubicBezTo>
                  <a:pt x="56" y="21"/>
                  <a:pt x="45" y="9"/>
                  <a:pt x="23" y="9"/>
                </a:cubicBezTo>
                <a:cubicBezTo>
                  <a:pt x="18" y="9"/>
                  <a:pt x="14" y="9"/>
                  <a:pt x="11" y="10"/>
                </a:cubicBezTo>
                <a:lnTo>
                  <a:pt x="11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79FC6B-2230-93F8-0499-A54D99200D8C}"/>
              </a:ext>
            </a:extLst>
          </p:cNvPr>
          <p:cNvSpPr/>
          <p:nvPr/>
        </p:nvSpPr>
        <p:spPr>
          <a:xfrm>
            <a:off x="0" y="-1260795"/>
            <a:ext cx="12192000" cy="1291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C918DA18-1AD4-0043-1DEE-4EF10AB417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4" b="14725"/>
          <a:stretch/>
        </p:blipFill>
        <p:spPr>
          <a:xfrm>
            <a:off x="0" y="0"/>
            <a:ext cx="12192000" cy="5787498"/>
          </a:xfrm>
        </p:spPr>
      </p:pic>
      <p:sp>
        <p:nvSpPr>
          <p:cNvPr id="77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16200000" flipH="1">
            <a:off x="3412561" y="-2695439"/>
            <a:ext cx="5942710" cy="11616168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78" name="Grupo 60"/>
          <p:cNvGrpSpPr/>
          <p:nvPr/>
        </p:nvGrpSpPr>
        <p:grpSpPr>
          <a:xfrm>
            <a:off x="6634805" y="-104427"/>
            <a:ext cx="5377361" cy="5646883"/>
            <a:chOff x="480277" y="680338"/>
            <a:chExt cx="5483715" cy="5136802"/>
          </a:xfrm>
        </p:grpSpPr>
        <p:grpSp>
          <p:nvGrpSpPr>
            <p:cNvPr id="82" name="Grupo 64"/>
            <p:cNvGrpSpPr/>
            <p:nvPr/>
          </p:nvGrpSpPr>
          <p:grpSpPr>
            <a:xfrm>
              <a:off x="480277" y="680338"/>
              <a:ext cx="5483715" cy="5136802"/>
              <a:chOff x="400378" y="1008812"/>
              <a:chExt cx="5483715" cy="5136802"/>
            </a:xfrm>
          </p:grpSpPr>
          <p:sp>
            <p:nvSpPr>
              <p:cNvPr id="84" name="TextBox 3">
                <a:extLst>
                  <a:ext uri="{FF2B5EF4-FFF2-40B4-BE49-F238E27FC236}">
                    <a16:creationId xmlns:a16="http://schemas.microsoft.com/office/drawing/2014/main" id="{C3C17FAC-4649-45DF-8F93-97727ACC2E2E}"/>
                  </a:ext>
                </a:extLst>
              </p:cNvPr>
              <p:cNvSpPr txBox="1"/>
              <p:nvPr/>
            </p:nvSpPr>
            <p:spPr>
              <a:xfrm>
                <a:off x="400378" y="1008812"/>
                <a:ext cx="5272820" cy="11331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r>
                  <a:rPr lang="en-US" sz="4400" b="1" dirty="0">
                    <a:solidFill>
                      <a:srgbClr val="FF0000"/>
                    </a:solidFill>
                    <a:latin typeface="Helvetica" pitchFamily="34" charset="0"/>
                    <a:cs typeface="Helvetica" pitchFamily="34" charset="0"/>
                  </a:rPr>
                  <a:t>Dataset</a:t>
                </a:r>
                <a:endParaRPr lang="en-US" sz="4400" dirty="0">
                  <a:solidFill>
                    <a:srgbClr val="FF0000"/>
                  </a:solidFill>
                  <a:latin typeface="Helvetica" pitchFamily="34" charset="0"/>
                  <a:cs typeface="Helvetica" pitchFamily="34" charset="0"/>
                </a:endParaRPr>
              </a:p>
            </p:txBody>
          </p:sp>
          <p:sp>
            <p:nvSpPr>
              <p:cNvPr id="85" name="TextBox 47">
                <a:extLst>
                  <a:ext uri="{FF2B5EF4-FFF2-40B4-BE49-F238E27FC236}">
                    <a16:creationId xmlns:a16="http://schemas.microsoft.com/office/drawing/2014/main" id="{A6920CD3-D93F-460E-89A6-BCE43074A5BA}"/>
                  </a:ext>
                </a:extLst>
              </p:cNvPr>
              <p:cNvSpPr txBox="1"/>
              <p:nvPr/>
            </p:nvSpPr>
            <p:spPr>
              <a:xfrm>
                <a:off x="453524" y="2141968"/>
                <a:ext cx="5430569" cy="4003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</a:rPr>
                  <a:t>The dataset used in this project is sourced from TMDB (The Movie Database) and consists of the following attributes:</a:t>
                </a:r>
              </a:p>
              <a:p>
                <a:pPr algn="just"/>
                <a:r>
                  <a:rPr lang="en-US" sz="2000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</a:rPr>
                  <a:t> ● Movie Title: The name of the movie </a:t>
                </a:r>
              </a:p>
              <a:p>
                <a:pPr algn="just"/>
                <a:r>
                  <a:rPr lang="en-US" sz="2000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</a:rPr>
                  <a:t>● Genres: Categories assigned to the movie </a:t>
                </a:r>
              </a:p>
              <a:p>
                <a:pPr algn="just"/>
                <a:r>
                  <a:rPr lang="en-US" sz="2000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</a:rPr>
                  <a:t>● Popularity: A numerical score indicating the movie’s popularity </a:t>
                </a:r>
              </a:p>
              <a:p>
                <a:pPr algn="just"/>
                <a:r>
                  <a:rPr lang="en-US" sz="2000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</a:rPr>
                  <a:t>● Original Language: The primary language of the movie ● Movie ID: A unique identifier used for fetching posters from TMDb </a:t>
                </a:r>
              </a:p>
              <a:p>
                <a:pPr algn="just"/>
                <a:r>
                  <a:rPr lang="en-US" sz="2000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</a:rPr>
                  <a:t>● Other Metadata: Includes cast, crew, and overview details The dataset contains 10,000 movies, making it suitable for building a robust recommendation system.</a:t>
                </a:r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3">
                <a:extLst>
                  <a:ext uri="{FF2B5EF4-FFF2-40B4-BE49-F238E27FC236}">
                    <a16:creationId xmlns:a16="http://schemas.microsoft.com/office/drawing/2014/main" id="{C3C17FAC-4649-45DF-8F93-97727ACC2E2E}"/>
                  </a:ext>
                </a:extLst>
              </p:cNvPr>
              <p:cNvSpPr txBox="1"/>
              <p:nvPr/>
            </p:nvSpPr>
            <p:spPr>
              <a:xfrm>
                <a:off x="947475" y="2472658"/>
                <a:ext cx="970101" cy="4037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endParaRPr>
              </a:p>
            </p:txBody>
          </p:sp>
        </p:grp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628651" y="47561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CuadroTexto 63"/>
            <p:cNvSpPr txBox="1"/>
            <p:nvPr/>
          </p:nvSpPr>
          <p:spPr>
            <a:xfrm>
              <a:off x="708025" y="47180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A6B4E78C-6F12-6297-0C98-879DC666F2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871" t="-1057" r="1982"/>
          <a:stretch/>
        </p:blipFill>
        <p:spPr>
          <a:xfrm>
            <a:off x="10105503" y="2341343"/>
            <a:ext cx="1540693" cy="1786628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0FDD27E1-7415-D5C4-E161-68D98D3B22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3" r="10987"/>
          <a:stretch/>
        </p:blipFill>
        <p:spPr>
          <a:xfrm>
            <a:off x="7653205" y="2330239"/>
            <a:ext cx="1651000" cy="1786628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A94A9BB-A882-8A7F-0562-9584BDA873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3" r="2820"/>
          <a:stretch/>
        </p:blipFill>
        <p:spPr>
          <a:xfrm>
            <a:off x="5278282" y="2330239"/>
            <a:ext cx="1697890" cy="1818747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E110116-DD58-D47A-F5A2-45F9C71270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0035" r="7390"/>
          <a:stretch/>
        </p:blipFill>
        <p:spPr>
          <a:xfrm>
            <a:off x="2753024" y="2356325"/>
            <a:ext cx="1650999" cy="1766294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CCA221B-F424-9AEC-C63B-FC9AEAE8C80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 l="12162" r="13862"/>
          <a:stretch/>
        </p:blipFill>
        <p:spPr>
          <a:xfrm>
            <a:off x="731019" y="2356325"/>
            <a:ext cx="1413933" cy="1766294"/>
          </a:xfr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558314" y="613473"/>
            <a:ext cx="7603200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Libraries included</a:t>
            </a:r>
            <a:endParaRPr lang="en-US" sz="36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A6920CD3-D93F-460E-89A6-BCE43074A5BA}"/>
              </a:ext>
            </a:extLst>
          </p:cNvPr>
          <p:cNvSpPr txBox="1"/>
          <p:nvPr/>
        </p:nvSpPr>
        <p:spPr>
          <a:xfrm>
            <a:off x="766485" y="1924558"/>
            <a:ext cx="119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/>
                </a:solidFill>
                <a:latin typeface="Arial Rounded MT Bold" panose="020F070403050403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Pandas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10387077" y="696361"/>
            <a:ext cx="1370708" cy="372563"/>
            <a:chOff x="10406955" y="294187"/>
            <a:chExt cx="1370708" cy="372563"/>
          </a:xfrm>
        </p:grpSpPr>
        <p:pic>
          <p:nvPicPr>
            <p:cNvPr id="36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riángulo isósceles 36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9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3" name="Elipse 42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97A79FA-C5B7-E6C8-2CE3-17727278CD57}"/>
              </a:ext>
            </a:extLst>
          </p:cNvPr>
          <p:cNvSpPr/>
          <p:nvPr/>
        </p:nvSpPr>
        <p:spPr>
          <a:xfrm>
            <a:off x="0" y="-1202635"/>
            <a:ext cx="12192000" cy="1291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932BF-AC20-0B97-6D64-5E92552CF7CD}"/>
              </a:ext>
            </a:extLst>
          </p:cNvPr>
          <p:cNvSpPr txBox="1"/>
          <p:nvPr/>
        </p:nvSpPr>
        <p:spPr>
          <a:xfrm>
            <a:off x="2284446" y="1924558"/>
            <a:ext cx="258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dirty="0">
                <a:solidFill>
                  <a:schemeClr val="bg1"/>
                </a:solidFill>
                <a:latin typeface="Arial Rounded MT Bold" panose="020F070403050403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Matplotlib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6FEFB5-6ECD-AAE9-DF18-53B456D67536}"/>
              </a:ext>
            </a:extLst>
          </p:cNvPr>
          <p:cNvSpPr txBox="1"/>
          <p:nvPr/>
        </p:nvSpPr>
        <p:spPr>
          <a:xfrm>
            <a:off x="4743536" y="1911374"/>
            <a:ext cx="258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dirty="0">
                <a:solidFill>
                  <a:schemeClr val="bg1"/>
                </a:solidFill>
                <a:latin typeface="Arial Rounded MT Bold" panose="020F070403050403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Scikit-learn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52A7A5-F712-252C-F49A-FF17E1C3D436}"/>
              </a:ext>
            </a:extLst>
          </p:cNvPr>
          <p:cNvSpPr txBox="1"/>
          <p:nvPr/>
        </p:nvSpPr>
        <p:spPr>
          <a:xfrm>
            <a:off x="7075608" y="1897190"/>
            <a:ext cx="258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dirty="0">
                <a:solidFill>
                  <a:schemeClr val="bg1"/>
                </a:solidFill>
                <a:latin typeface="Arial Rounded MT Bold" panose="020F070403050403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Streamlit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F16A56-18E8-18D8-560F-E30235FFF2B2}"/>
              </a:ext>
            </a:extLst>
          </p:cNvPr>
          <p:cNvSpPr txBox="1"/>
          <p:nvPr/>
        </p:nvSpPr>
        <p:spPr>
          <a:xfrm>
            <a:off x="9546623" y="1924558"/>
            <a:ext cx="258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dirty="0">
                <a:solidFill>
                  <a:schemeClr val="bg1"/>
                </a:solidFill>
                <a:latin typeface="Arial Rounded MT Bold" panose="020F070403050403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Requests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55495" y="2293890"/>
            <a:ext cx="1168101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00" dirty="0">
                <a:ln w="38100">
                  <a:solidFill>
                    <a:srgbClr val="E6E6E6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1</a:t>
            </a:r>
            <a:r>
              <a:rPr lang="en-US" sz="12200" dirty="0">
                <a:ln w="38100">
                  <a:solidFill>
                    <a:srgbClr val="E6E6E6"/>
                  </a:solidFill>
                </a:ln>
                <a:noFill/>
                <a:latin typeface="Impact" panose="020B0806030902050204" pitchFamily="34" charset="0"/>
              </a:rPr>
              <a:t>     </a:t>
            </a:r>
            <a:r>
              <a:rPr lang="en-US" sz="12200" dirty="0">
                <a:ln w="38100">
                  <a:solidFill>
                    <a:srgbClr val="E6E6E6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2</a:t>
            </a:r>
            <a:r>
              <a:rPr lang="en-US" sz="12200" dirty="0">
                <a:ln w="38100">
                  <a:solidFill>
                    <a:srgbClr val="E6E6E6"/>
                  </a:solidFill>
                </a:ln>
                <a:noFill/>
                <a:latin typeface="Impact" panose="020B0806030902050204" pitchFamily="34" charset="0"/>
              </a:rPr>
              <a:t>      </a:t>
            </a:r>
            <a:r>
              <a:rPr lang="en-US" sz="12200" dirty="0">
                <a:ln w="38100">
                  <a:solidFill>
                    <a:srgbClr val="E6E6E6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3</a:t>
            </a:r>
            <a:r>
              <a:rPr lang="en-US" sz="12200" dirty="0">
                <a:ln w="38100">
                  <a:solidFill>
                    <a:srgbClr val="E6E6E6"/>
                  </a:solidFill>
                </a:ln>
                <a:noFill/>
                <a:latin typeface="Impact" panose="020B0806030902050204" pitchFamily="34" charset="0"/>
              </a:rPr>
              <a:t>      </a:t>
            </a:r>
            <a:r>
              <a:rPr lang="en-US" sz="12200" dirty="0">
                <a:ln w="38100">
                  <a:solidFill>
                    <a:srgbClr val="E6E6E6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4</a:t>
            </a:r>
            <a:r>
              <a:rPr lang="en-US" sz="12200" dirty="0">
                <a:ln w="38100">
                  <a:solidFill>
                    <a:srgbClr val="E6E6E6"/>
                  </a:solidFill>
                </a:ln>
                <a:noFill/>
                <a:latin typeface="Impact" panose="020B0806030902050204" pitchFamily="34" charset="0"/>
              </a:rPr>
              <a:t>      </a:t>
            </a:r>
            <a:r>
              <a:rPr lang="en-US" sz="12200" dirty="0">
                <a:ln w="38100">
                  <a:solidFill>
                    <a:srgbClr val="E6E6E6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337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464449" y="-2450577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C2CDD92-F5CA-9691-EFC5-64EBEDDE8EFD}"/>
              </a:ext>
            </a:extLst>
          </p:cNvPr>
          <p:cNvSpPr/>
          <p:nvPr/>
        </p:nvSpPr>
        <p:spPr>
          <a:xfrm>
            <a:off x="0" y="-1202635"/>
            <a:ext cx="12192000" cy="1291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0AE27C-8B0F-33F8-1F16-8F365D72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68" y="1271036"/>
            <a:ext cx="8167377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ottom Gradient">
            <a:extLst>
              <a:ext uri="{FF2B5EF4-FFF2-40B4-BE49-F238E27FC236}">
                <a16:creationId xmlns:a16="http://schemas.microsoft.com/office/drawing/2014/main" id="{5870D15B-C956-FD2D-D92C-602217862103}"/>
              </a:ext>
            </a:extLst>
          </p:cNvPr>
          <p:cNvSpPr/>
          <p:nvPr/>
        </p:nvSpPr>
        <p:spPr>
          <a:xfrm rot="5400000">
            <a:off x="2652878" y="-3051343"/>
            <a:ext cx="6751613" cy="12120922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29C017B3-5092-B439-E89C-5166359B4669}"/>
              </a:ext>
            </a:extLst>
          </p:cNvPr>
          <p:cNvSpPr txBox="1"/>
          <p:nvPr/>
        </p:nvSpPr>
        <p:spPr>
          <a:xfrm>
            <a:off x="98317" y="182826"/>
            <a:ext cx="7691978" cy="11331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CONTENT FILTERING</a:t>
            </a:r>
          </a:p>
        </p:txBody>
      </p:sp>
      <p:grpSp>
        <p:nvGrpSpPr>
          <p:cNvPr id="19" name="Grupo 9">
            <a:extLst>
              <a:ext uri="{FF2B5EF4-FFF2-40B4-BE49-F238E27FC236}">
                <a16:creationId xmlns:a16="http://schemas.microsoft.com/office/drawing/2014/main" id="{11C160A3-FDFC-CFCB-BBD7-6BB6074BA238}"/>
              </a:ext>
            </a:extLst>
          </p:cNvPr>
          <p:cNvGrpSpPr/>
          <p:nvPr/>
        </p:nvGrpSpPr>
        <p:grpSpPr>
          <a:xfrm>
            <a:off x="-31778" y="1208335"/>
            <a:ext cx="5036051" cy="4196288"/>
            <a:chOff x="322141" y="2050742"/>
            <a:chExt cx="5430569" cy="3561425"/>
          </a:xfrm>
        </p:grpSpPr>
        <p:grpSp>
          <p:nvGrpSpPr>
            <p:cNvPr id="20" name="Grupo 13">
              <a:extLst>
                <a:ext uri="{FF2B5EF4-FFF2-40B4-BE49-F238E27FC236}">
                  <a16:creationId xmlns:a16="http://schemas.microsoft.com/office/drawing/2014/main" id="{578AE4EC-C2BF-3C21-FCBE-6705B647AE8C}"/>
                </a:ext>
              </a:extLst>
            </p:cNvPr>
            <p:cNvGrpSpPr/>
            <p:nvPr/>
          </p:nvGrpSpPr>
          <p:grpSpPr>
            <a:xfrm>
              <a:off x="322141" y="2050742"/>
              <a:ext cx="5430569" cy="3561425"/>
              <a:chOff x="322141" y="2050742"/>
              <a:chExt cx="5430569" cy="3561425"/>
            </a:xfrm>
          </p:grpSpPr>
          <p:grpSp>
            <p:nvGrpSpPr>
              <p:cNvPr id="38" name="Grupo 5">
                <a:extLst>
                  <a:ext uri="{FF2B5EF4-FFF2-40B4-BE49-F238E27FC236}">
                    <a16:creationId xmlns:a16="http://schemas.microsoft.com/office/drawing/2014/main" id="{901FCB95-7656-11A5-03F5-4DCA71CED617}"/>
                  </a:ext>
                </a:extLst>
              </p:cNvPr>
              <p:cNvGrpSpPr/>
              <p:nvPr/>
            </p:nvGrpSpPr>
            <p:grpSpPr>
              <a:xfrm>
                <a:off x="322141" y="2050742"/>
                <a:ext cx="5430569" cy="2520554"/>
                <a:chOff x="242242" y="2379216"/>
                <a:chExt cx="5430569" cy="2520554"/>
              </a:xfrm>
            </p:grpSpPr>
            <p:sp>
              <p:nvSpPr>
                <p:cNvPr id="50" name="TextBox 47">
                  <a:extLst>
                    <a:ext uri="{FF2B5EF4-FFF2-40B4-BE49-F238E27FC236}">
                      <a16:creationId xmlns:a16="http://schemas.microsoft.com/office/drawing/2014/main" id="{E28AFA07-F8D7-A501-1DF0-C99F5092CB75}"/>
                    </a:ext>
                  </a:extLst>
                </p:cNvPr>
                <p:cNvSpPr txBox="1"/>
                <p:nvPr/>
              </p:nvSpPr>
              <p:spPr>
                <a:xfrm>
                  <a:off x="242242" y="4638557"/>
                  <a:ext cx="5430569" cy="261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endPara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1" name="Grupo 20">
                  <a:extLst>
                    <a:ext uri="{FF2B5EF4-FFF2-40B4-BE49-F238E27FC236}">
                      <a16:creationId xmlns:a16="http://schemas.microsoft.com/office/drawing/2014/main" id="{04A982F0-EA3E-A40A-5D88-43F80AA68BFD}"/>
                    </a:ext>
                  </a:extLst>
                </p:cNvPr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56" name="Rectangle 1">
                    <a:extLst>
                      <a:ext uri="{FF2B5EF4-FFF2-40B4-BE49-F238E27FC236}">
                        <a16:creationId xmlns:a16="http://schemas.microsoft.com/office/drawing/2014/main" id="{71568AC6-AD66-95D7-4313-38FB391CAA4D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2">
                    <a:extLst>
                      <a:ext uri="{FF2B5EF4-FFF2-40B4-BE49-F238E27FC236}">
                        <a16:creationId xmlns:a16="http://schemas.microsoft.com/office/drawing/2014/main" id="{C72B3099-4C81-1B59-9039-1019AE70408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Parallelogram 3">
                    <a:extLst>
                      <a:ext uri="{FF2B5EF4-FFF2-40B4-BE49-F238E27FC236}">
                        <a16:creationId xmlns:a16="http://schemas.microsoft.com/office/drawing/2014/main" id="{E24DD437-041E-0367-B044-614A653BBED0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2" name="TextBox 3">
                  <a:extLst>
                    <a:ext uri="{FF2B5EF4-FFF2-40B4-BE49-F238E27FC236}">
                      <a16:creationId xmlns:a16="http://schemas.microsoft.com/office/drawing/2014/main" id="{04180151-8B92-A315-7420-6E0BBABB997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970101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Subtitle</a:t>
                  </a:r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53" name="CuadroTexto 2">
                  <a:extLst>
                    <a:ext uri="{FF2B5EF4-FFF2-40B4-BE49-F238E27FC236}">
                      <a16:creationId xmlns:a16="http://schemas.microsoft.com/office/drawing/2014/main" id="{26A33470-61E7-9C4D-4EC9-9D55FE050ABD}"/>
                    </a:ext>
                  </a:extLst>
                </p:cNvPr>
                <p:cNvSpPr txBox="1"/>
                <p:nvPr/>
              </p:nvSpPr>
              <p:spPr>
                <a:xfrm>
                  <a:off x="420904" y="2874043"/>
                  <a:ext cx="1455937" cy="313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97% match</a:t>
                  </a:r>
                </a:p>
              </p:txBody>
            </p:sp>
            <p:sp>
              <p:nvSpPr>
                <p:cNvPr id="54" name="Rectángulo 3">
                  <a:extLst>
                    <a:ext uri="{FF2B5EF4-FFF2-40B4-BE49-F238E27FC236}">
                      <a16:creationId xmlns:a16="http://schemas.microsoft.com/office/drawing/2014/main" id="{FEFC0E22-2877-795A-73EF-61A4A938220D}"/>
                    </a:ext>
                  </a:extLst>
                </p:cNvPr>
                <p:cNvSpPr/>
                <p:nvPr/>
              </p:nvSpPr>
              <p:spPr>
                <a:xfrm>
                  <a:off x="1763882" y="2882196"/>
                  <a:ext cx="663349" cy="40370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18+</a:t>
                  </a:r>
                </a:p>
              </p:txBody>
            </p:sp>
            <p:sp>
              <p:nvSpPr>
                <p:cNvPr id="55" name="CuadroTexto 32">
                  <a:extLst>
                    <a:ext uri="{FF2B5EF4-FFF2-40B4-BE49-F238E27FC236}">
                      <a16:creationId xmlns:a16="http://schemas.microsoft.com/office/drawing/2014/main" id="{AACE8937-1350-FA1B-B767-22BD4B070D66}"/>
                    </a:ext>
                  </a:extLst>
                </p:cNvPr>
                <p:cNvSpPr txBox="1"/>
                <p:nvPr/>
              </p:nvSpPr>
              <p:spPr>
                <a:xfrm>
                  <a:off x="2444147" y="2833398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39" name="Rectángulo redondeado 6">
                <a:extLst>
                  <a:ext uri="{FF2B5EF4-FFF2-40B4-BE49-F238E27FC236}">
                    <a16:creationId xmlns:a16="http://schemas.microsoft.com/office/drawing/2014/main" id="{A6D6DDF4-6EC1-2751-63F7-34F136387D44}"/>
                  </a:ext>
                </a:extLst>
              </p:cNvPr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7" name="Elipse 7">
                <a:extLst>
                  <a:ext uri="{FF2B5EF4-FFF2-40B4-BE49-F238E27FC236}">
                    <a16:creationId xmlns:a16="http://schemas.microsoft.com/office/drawing/2014/main" id="{6D250CE3-FD92-4873-497C-8395A6FF772C}"/>
                  </a:ext>
                </a:extLst>
              </p:cNvPr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48" name="Elipse 33">
                <a:extLst>
                  <a:ext uri="{FF2B5EF4-FFF2-40B4-BE49-F238E27FC236}">
                    <a16:creationId xmlns:a16="http://schemas.microsoft.com/office/drawing/2014/main" id="{48276A01-1205-36C3-C774-AC771ABE4212}"/>
                  </a:ext>
                </a:extLst>
              </p:cNvPr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9" name="Imagen 12">
                <a:extLst>
                  <a:ext uri="{FF2B5EF4-FFF2-40B4-BE49-F238E27FC236}">
                    <a16:creationId xmlns:a16="http://schemas.microsoft.com/office/drawing/2014/main" id="{205CF1A4-BDD7-3C15-311A-85971FC13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E942D13-0FB9-5DCC-53CD-73633DEC4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CuadroTexto 1">
              <a:extLst>
                <a:ext uri="{FF2B5EF4-FFF2-40B4-BE49-F238E27FC236}">
                  <a16:creationId xmlns:a16="http://schemas.microsoft.com/office/drawing/2014/main" id="{1B83365D-08D3-8C6E-AD0A-3B0E26CAA47A}"/>
                </a:ext>
              </a:extLst>
            </p:cNvPr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FC04C18-72BD-4DE4-0C3D-52BB4BB59064}"/>
              </a:ext>
            </a:extLst>
          </p:cNvPr>
          <p:cNvSpPr txBox="1"/>
          <p:nvPr/>
        </p:nvSpPr>
        <p:spPr>
          <a:xfrm>
            <a:off x="63210" y="2413839"/>
            <a:ext cx="3692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The idea behind Content-based (cognitive filtering) recommendation system is to recommend an item based on a comparison between the content of the items and a user profile. In simple words, I may get recommendation for a movie based on the description of other movies</a:t>
            </a:r>
            <a:r>
              <a:rPr lang="en-US" dirty="0">
                <a:solidFill>
                  <a:srgbClr val="242424"/>
                </a:solidFill>
                <a:effectLst/>
                <a:latin typeface="+mj-lt"/>
              </a:rPr>
              <a:t>.</a:t>
            </a:r>
            <a:endParaRPr lang="en-IN" dirty="0"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9E8133-0AB9-DAF9-F8CD-341A702AD451}"/>
              </a:ext>
            </a:extLst>
          </p:cNvPr>
          <p:cNvSpPr txBox="1"/>
          <p:nvPr/>
        </p:nvSpPr>
        <p:spPr>
          <a:xfrm>
            <a:off x="63210" y="-121252"/>
            <a:ext cx="418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C0000"/>
                </a:solidFill>
                <a:latin typeface="Bebas Neue" panose="020B0606020202050201" pitchFamily="34" charset="0"/>
                <a:cs typeface="Helvetica" pitchFamily="34" charset="0"/>
              </a:rPr>
              <a:t>ML MODEL</a:t>
            </a:r>
            <a:endParaRPr lang="en-IN" sz="40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2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1600464" y="1283406"/>
            <a:ext cx="1614213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sz="3600" b="1" dirty="0">
                <a:solidFill>
                  <a:srgbClr val="C00000"/>
                </a:solidFill>
                <a:latin typeface="Helvetica Neue"/>
              </a:rPr>
              <a:t>CountVector</a:t>
            </a:r>
            <a:endParaRPr sz="3600" b="1" dirty="0">
              <a:solidFill>
                <a:srgbClr val="C00000"/>
              </a:solidFill>
              <a:latin typeface="Helvetica Neue"/>
            </a:endParaRPr>
          </a:p>
        </p:txBody>
      </p:sp>
      <p:sp>
        <p:nvSpPr>
          <p:cNvPr id="26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4330272" y="1283406"/>
            <a:ext cx="2641583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sz="3600" b="1" dirty="0">
                <a:solidFill>
                  <a:srgbClr val="C00000"/>
                </a:solidFill>
                <a:latin typeface="Helvetica Neue"/>
              </a:rPr>
              <a:t>Cosine</a:t>
            </a:r>
          </a:p>
          <a:p>
            <a:r>
              <a:rPr lang="es-CO" sz="3600" b="1" dirty="0">
                <a:solidFill>
                  <a:srgbClr val="C00000"/>
                </a:solidFill>
                <a:latin typeface="Helvetica Neue"/>
              </a:rPr>
              <a:t>Similarity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44" name="TextBox 47">
            <a:extLst>
              <a:ext uri="{FF2B5EF4-FFF2-40B4-BE49-F238E27FC236}">
                <a16:creationId xmlns:a16="http://schemas.microsoft.com/office/drawing/2014/main" id="{A6920CD3-D93F-460E-89A6-BCE43074A5BA}"/>
              </a:ext>
            </a:extLst>
          </p:cNvPr>
          <p:cNvSpPr txBox="1"/>
          <p:nvPr/>
        </p:nvSpPr>
        <p:spPr>
          <a:xfrm>
            <a:off x="7494718" y="2611275"/>
            <a:ext cx="303359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This function </a:t>
            </a:r>
            <a:r>
              <a:rPr lang="en-US" sz="2400" b="1" dirty="0">
                <a:solidFill>
                  <a:schemeClr val="bg1"/>
                </a:solidFill>
              </a:rPr>
              <a:t>recommends the top 5 similar movies</a:t>
            </a:r>
            <a:r>
              <a:rPr lang="en-US" sz="2400" dirty="0">
                <a:solidFill>
                  <a:schemeClr val="bg1"/>
                </a:solidFill>
              </a:rPr>
              <a:t> based on a given movie title. It works by comparing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en-US" sz="2400" dirty="0">
                <a:solidFill>
                  <a:schemeClr val="bg1"/>
                </a:solidFill>
              </a:rPr>
              <a:t> scores using a </a:t>
            </a:r>
            <a:r>
              <a:rPr lang="en-US" sz="2400" b="1" dirty="0">
                <a:solidFill>
                  <a:schemeClr val="bg1"/>
                </a:solidFill>
              </a:rPr>
              <a:t>precomputed similarity matrix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10124151" y="-556996"/>
            <a:ext cx="1370708" cy="372563"/>
            <a:chOff x="10406955" y="294187"/>
            <a:chExt cx="1370708" cy="372563"/>
          </a:xfrm>
        </p:grpSpPr>
        <p:pic>
          <p:nvPicPr>
            <p:cNvPr id="21" name="Picture 2" descr="Netflix smileu profile icon&quot; by Norbert-Sloth | Redbubb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riángulo isósceles 21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4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8" name="Elipse 27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5EB17ED-6B34-B02E-BEB6-41B5568FDBB7}"/>
              </a:ext>
            </a:extLst>
          </p:cNvPr>
          <p:cNvSpPr/>
          <p:nvPr/>
        </p:nvSpPr>
        <p:spPr>
          <a:xfrm>
            <a:off x="0" y="-1202635"/>
            <a:ext cx="12192000" cy="1291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90730-6E50-ED63-B207-C99FC56D11F4}"/>
              </a:ext>
            </a:extLst>
          </p:cNvPr>
          <p:cNvSpPr txBox="1"/>
          <p:nvPr/>
        </p:nvSpPr>
        <p:spPr>
          <a:xfrm>
            <a:off x="7465275" y="1335342"/>
            <a:ext cx="6097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C00000"/>
                </a:solidFill>
                <a:latin typeface="Helvetica Neue"/>
              </a:rPr>
              <a:t>Recomendation</a:t>
            </a:r>
          </a:p>
          <a:p>
            <a:r>
              <a:rPr lang="es-CO" sz="3600" b="1" dirty="0">
                <a:solidFill>
                  <a:srgbClr val="C00000"/>
                </a:solidFill>
                <a:latin typeface="Helvetica Neue"/>
              </a:rPr>
              <a:t>function</a:t>
            </a:r>
            <a:endParaRPr lang="en-IN" sz="3600" b="1" dirty="0">
              <a:solidFill>
                <a:srgbClr val="C00000"/>
              </a:solidFill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CA4F0E1-822B-C485-25FC-17C63EAD8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771" y="2611275"/>
            <a:ext cx="303359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Count Vectorizer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from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sklearn.feature_extraction.text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is a feature extraction technique used in Natural Language Processing (NLP). It converts a collection of text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into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bag-of-words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BoW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representation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where each word's frequency in a document is counted. 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ABAF03BB-B31D-CFF9-94AD-410B61AA55A3}"/>
              </a:ext>
            </a:extLst>
          </p:cNvPr>
          <p:cNvSpPr txBox="1"/>
          <p:nvPr/>
        </p:nvSpPr>
        <p:spPr>
          <a:xfrm>
            <a:off x="1600464" y="-50504"/>
            <a:ext cx="8072419" cy="11331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CC0000"/>
                </a:solidFill>
                <a:latin typeface="Helvetica" pitchFamily="34" charset="0"/>
                <a:cs typeface="Helvetica" pitchFamily="34" charset="0"/>
              </a:rPr>
              <a:t>ML MODEL  IMPLEMENTATION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19594AC8-F3C0-F49E-EA4D-07046383A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449" y="2611275"/>
            <a:ext cx="3033597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cosine similarity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from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sklearn.metrics.pairwise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is a method used to measure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cosine of the angle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between two non-zero vectors in a multi-dimensional space. It is commonly used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text similarity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recommendation systems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B2F965-2747-E94E-89AD-122B8FD81C3B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>
            <a:off x="5636674" y="1082651"/>
            <a:ext cx="14390" cy="200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9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22D663-5B42-D7F9-E51B-7F6E99C96C41}"/>
              </a:ext>
            </a:extLst>
          </p:cNvPr>
          <p:cNvSpPr/>
          <p:nvPr/>
        </p:nvSpPr>
        <p:spPr>
          <a:xfrm>
            <a:off x="0" y="-1202635"/>
            <a:ext cx="12192000" cy="1291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D6CE1-DA65-9A56-6D55-ECC340A92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9" y="757945"/>
            <a:ext cx="9263271" cy="5578043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07B4EAA3-D2C6-0386-1209-906229404CDE}"/>
              </a:ext>
            </a:extLst>
          </p:cNvPr>
          <p:cNvSpPr txBox="1"/>
          <p:nvPr/>
        </p:nvSpPr>
        <p:spPr>
          <a:xfrm>
            <a:off x="2059790" y="-143283"/>
            <a:ext cx="8072419" cy="11331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CC0000"/>
                </a:solidFill>
                <a:latin typeface="Helvetica" pitchFamily="34" charset="0"/>
                <a:cs typeface="Helvetica" pitchFamily="34" charset="0"/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29895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>
                <a:lumMod val="95000"/>
                <a:lumOff val="5000"/>
              </a:schemeClr>
            </a:gs>
            <a:gs pos="83000">
              <a:schemeClr val="bg1">
                <a:alpha val="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544</Words>
  <Application>Microsoft Office PowerPoint</Application>
  <PresentationFormat>Widescreen</PresentationFormat>
  <Paragraphs>97</Paragraphs>
  <Slides>13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 Unicode MS</vt:lpstr>
      <vt:lpstr>Arial</vt:lpstr>
      <vt:lpstr>Arial Rounded MT Bold</vt:lpstr>
      <vt:lpstr>Bebas Neue</vt:lpstr>
      <vt:lpstr>Calibri</vt:lpstr>
      <vt:lpstr>Helvetica</vt:lpstr>
      <vt:lpstr>Helvetica Neue</vt:lpstr>
      <vt:lpstr>Impact</vt:lpstr>
      <vt:lpstr>Inter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Denice Celis</dc:creator>
  <cp:lastModifiedBy>Ridhi Gupta</cp:lastModifiedBy>
  <cp:revision>136</cp:revision>
  <dcterms:created xsi:type="dcterms:W3CDTF">2021-04-28T10:44:19Z</dcterms:created>
  <dcterms:modified xsi:type="dcterms:W3CDTF">2025-03-27T02:08:58Z</dcterms:modified>
</cp:coreProperties>
</file>